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2"/>
  </p:notesMasterIdLst>
  <p:sldIdLst>
    <p:sldId id="256" r:id="rId2"/>
    <p:sldId id="283" r:id="rId3"/>
    <p:sldId id="284" r:id="rId4"/>
    <p:sldId id="257" r:id="rId5"/>
    <p:sldId id="258" r:id="rId6"/>
    <p:sldId id="259" r:id="rId7"/>
    <p:sldId id="260" r:id="rId8"/>
    <p:sldId id="261" r:id="rId9"/>
    <p:sldId id="285" r:id="rId10"/>
    <p:sldId id="278" r:id="rId11"/>
    <p:sldId id="279" r:id="rId12"/>
    <p:sldId id="280" r:id="rId13"/>
    <p:sldId id="281" r:id="rId14"/>
    <p:sldId id="282" r:id="rId15"/>
    <p:sldId id="262" r:id="rId16"/>
    <p:sldId id="264" r:id="rId17"/>
    <p:sldId id="265" r:id="rId18"/>
    <p:sldId id="266" r:id="rId19"/>
    <p:sldId id="267" r:id="rId20"/>
    <p:sldId id="269" r:id="rId21"/>
    <p:sldId id="270" r:id="rId22"/>
    <p:sldId id="268" r:id="rId23"/>
    <p:sldId id="263" r:id="rId24"/>
    <p:sldId id="277" r:id="rId25"/>
    <p:sldId id="273" r:id="rId26"/>
    <p:sldId id="274" r:id="rId27"/>
    <p:sldId id="272" r:id="rId28"/>
    <p:sldId id="271" r:id="rId29"/>
    <p:sldId id="301" r:id="rId30"/>
    <p:sldId id="300" r:id="rId31"/>
    <p:sldId id="299" r:id="rId32"/>
    <p:sldId id="298" r:id="rId33"/>
    <p:sldId id="297" r:id="rId34"/>
    <p:sldId id="296" r:id="rId35"/>
    <p:sldId id="295" r:id="rId36"/>
    <p:sldId id="294" r:id="rId37"/>
    <p:sldId id="293" r:id="rId38"/>
    <p:sldId id="292" r:id="rId39"/>
    <p:sldId id="291" r:id="rId40"/>
    <p:sldId id="290" r:id="rId41"/>
    <p:sldId id="289" r:id="rId42"/>
    <p:sldId id="286" r:id="rId43"/>
    <p:sldId id="287" r:id="rId44"/>
    <p:sldId id="288" r:id="rId45"/>
    <p:sldId id="304" r:id="rId46"/>
    <p:sldId id="303" r:id="rId47"/>
    <p:sldId id="307" r:id="rId48"/>
    <p:sldId id="302" r:id="rId49"/>
    <p:sldId id="306" r:id="rId50"/>
    <p:sldId id="275" r:id="rId51"/>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3B3B"/>
    <a:srgbClr val="3232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28" autoAdjust="0"/>
  </p:normalViewPr>
  <p:slideViewPr>
    <p:cSldViewPr>
      <p:cViewPr>
        <p:scale>
          <a:sx n="60" d="100"/>
          <a:sy n="60" d="100"/>
        </p:scale>
        <p:origin x="-786" y="-3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E94DF7-C0C6-4666-90C8-F4ECDDDEBBB1}" type="datetimeFigureOut">
              <a:rPr lang="es-CR" smtClean="0"/>
              <a:t>04/10/2012</a:t>
            </a:fld>
            <a:endParaRPr lang="es-C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C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BD7411-8D95-4699-B742-B8F2E2DEC785}" type="slidenum">
              <a:rPr lang="es-CR" smtClean="0"/>
              <a:t>‹#›</a:t>
            </a:fld>
            <a:endParaRPr lang="es-CR"/>
          </a:p>
        </p:txBody>
      </p:sp>
    </p:spTree>
    <p:extLst>
      <p:ext uri="{BB962C8B-B14F-4D97-AF65-F5344CB8AC3E}">
        <p14:creationId xmlns:p14="http://schemas.microsoft.com/office/powerpoint/2010/main" val="827618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R" dirty="0"/>
          </a:p>
        </p:txBody>
      </p:sp>
      <p:sp>
        <p:nvSpPr>
          <p:cNvPr id="4" name="Slide Number Placeholder 3"/>
          <p:cNvSpPr>
            <a:spLocks noGrp="1"/>
          </p:cNvSpPr>
          <p:nvPr>
            <p:ph type="sldNum" sz="quarter" idx="10"/>
          </p:nvPr>
        </p:nvSpPr>
        <p:spPr/>
        <p:txBody>
          <a:bodyPr/>
          <a:lstStyle/>
          <a:p>
            <a:fld id="{C5BD7411-8D95-4699-B742-B8F2E2DEC785}" type="slidenum">
              <a:rPr lang="es-CR" smtClean="0"/>
              <a:t>14</a:t>
            </a:fld>
            <a:endParaRPr lang="es-CR"/>
          </a:p>
        </p:txBody>
      </p:sp>
    </p:spTree>
    <p:extLst>
      <p:ext uri="{BB962C8B-B14F-4D97-AF65-F5344CB8AC3E}">
        <p14:creationId xmlns:p14="http://schemas.microsoft.com/office/powerpoint/2010/main" val="3462840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R" dirty="0"/>
          </a:p>
        </p:txBody>
      </p:sp>
      <p:sp>
        <p:nvSpPr>
          <p:cNvPr id="4" name="Slide Number Placeholder 3"/>
          <p:cNvSpPr>
            <a:spLocks noGrp="1"/>
          </p:cNvSpPr>
          <p:nvPr>
            <p:ph type="sldNum" sz="quarter" idx="10"/>
          </p:nvPr>
        </p:nvSpPr>
        <p:spPr/>
        <p:txBody>
          <a:bodyPr/>
          <a:lstStyle/>
          <a:p>
            <a:fld id="{C5BD7411-8D95-4699-B742-B8F2E2DEC785}" type="slidenum">
              <a:rPr lang="es-CR" smtClean="0"/>
              <a:t>16</a:t>
            </a:fld>
            <a:endParaRPr lang="es-CR"/>
          </a:p>
        </p:txBody>
      </p:sp>
    </p:spTree>
    <p:extLst>
      <p:ext uri="{BB962C8B-B14F-4D97-AF65-F5344CB8AC3E}">
        <p14:creationId xmlns:p14="http://schemas.microsoft.com/office/powerpoint/2010/main" val="24892062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D7060E15-DEAF-4D81-999E-BBF49B5B3086}" type="datetimeFigureOut">
              <a:rPr lang="es-CR" smtClean="0"/>
              <a:t>04/10/2012</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32C5889D-8097-4B3A-92FD-E9F186196C0D}" type="slidenum">
              <a:rPr lang="es-CR" smtClean="0"/>
              <a:t>‹#›</a:t>
            </a:fld>
            <a:endParaRPr lang="es-CR"/>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060E15-DEAF-4D81-999E-BBF49B5B3086}" type="datetimeFigureOut">
              <a:rPr lang="es-CR" smtClean="0"/>
              <a:t>04/10/2012</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32C5889D-8097-4B3A-92FD-E9F186196C0D}" type="slidenum">
              <a:rPr lang="es-CR" smtClean="0"/>
              <a:t>‹#›</a:t>
            </a:fld>
            <a:endParaRPr lang="es-C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060E15-DEAF-4D81-999E-BBF49B5B3086}" type="datetimeFigureOut">
              <a:rPr lang="es-CR" smtClean="0"/>
              <a:t>04/10/2012</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32C5889D-8097-4B3A-92FD-E9F186196C0D}" type="slidenum">
              <a:rPr lang="es-CR" smtClean="0"/>
              <a:t>‹#›</a:t>
            </a:fld>
            <a:endParaRPr lang="es-C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D7060E15-DEAF-4D81-999E-BBF49B5B3086}" type="datetimeFigureOut">
              <a:rPr lang="es-CR" smtClean="0"/>
              <a:t>04/10/2012</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32C5889D-8097-4B3A-92FD-E9F186196C0D}" type="slidenum">
              <a:rPr lang="es-CR" smtClean="0"/>
              <a:t>‹#›</a:t>
            </a:fld>
            <a:endParaRPr lang="es-CR"/>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060E15-DEAF-4D81-999E-BBF49B5B3086}" type="datetimeFigureOut">
              <a:rPr lang="es-CR" smtClean="0"/>
              <a:t>04/10/2012</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32C5889D-8097-4B3A-92FD-E9F186196C0D}" type="slidenum">
              <a:rPr lang="es-CR" smtClean="0"/>
              <a:t>‹#›</a:t>
            </a:fld>
            <a:endParaRPr lang="es-C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D7060E15-DEAF-4D81-999E-BBF49B5B3086}" type="datetimeFigureOut">
              <a:rPr lang="es-CR" smtClean="0"/>
              <a:t>04/10/2012</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32C5889D-8097-4B3A-92FD-E9F186196C0D}" type="slidenum">
              <a:rPr lang="es-CR" smtClean="0"/>
              <a:t>‹#›</a:t>
            </a:fld>
            <a:endParaRPr lang="es-C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7060E15-DEAF-4D81-999E-BBF49B5B3086}" type="datetimeFigureOut">
              <a:rPr lang="es-CR" smtClean="0"/>
              <a:t>04/10/2012</a:t>
            </a:fld>
            <a:endParaRPr lang="es-CR"/>
          </a:p>
        </p:txBody>
      </p:sp>
      <p:sp>
        <p:nvSpPr>
          <p:cNvPr id="8" name="Footer Placeholder 7"/>
          <p:cNvSpPr>
            <a:spLocks noGrp="1"/>
          </p:cNvSpPr>
          <p:nvPr>
            <p:ph type="ftr" sz="quarter" idx="11"/>
          </p:nvPr>
        </p:nvSpPr>
        <p:spPr/>
        <p:txBody>
          <a:bodyPr/>
          <a:lstStyle/>
          <a:p>
            <a:endParaRPr lang="es-CR"/>
          </a:p>
        </p:txBody>
      </p:sp>
      <p:sp>
        <p:nvSpPr>
          <p:cNvPr id="9" name="Slide Number Placeholder 8"/>
          <p:cNvSpPr>
            <a:spLocks noGrp="1"/>
          </p:cNvSpPr>
          <p:nvPr>
            <p:ph type="sldNum" sz="quarter" idx="12"/>
          </p:nvPr>
        </p:nvSpPr>
        <p:spPr/>
        <p:txBody>
          <a:bodyPr/>
          <a:lstStyle/>
          <a:p>
            <a:fld id="{32C5889D-8097-4B3A-92FD-E9F186196C0D}" type="slidenum">
              <a:rPr lang="es-CR" smtClean="0"/>
              <a:t>‹#›</a:t>
            </a:fld>
            <a:endParaRPr lang="es-C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7060E15-DEAF-4D81-999E-BBF49B5B3086}" type="datetimeFigureOut">
              <a:rPr lang="es-CR" smtClean="0"/>
              <a:t>04/10/2012</a:t>
            </a:fld>
            <a:endParaRPr lang="es-CR"/>
          </a:p>
        </p:txBody>
      </p:sp>
      <p:sp>
        <p:nvSpPr>
          <p:cNvPr id="4" name="Footer Placeholder 3"/>
          <p:cNvSpPr>
            <a:spLocks noGrp="1"/>
          </p:cNvSpPr>
          <p:nvPr>
            <p:ph type="ftr" sz="quarter" idx="11"/>
          </p:nvPr>
        </p:nvSpPr>
        <p:spPr/>
        <p:txBody>
          <a:bodyPr/>
          <a:lstStyle/>
          <a:p>
            <a:endParaRPr lang="es-CR"/>
          </a:p>
        </p:txBody>
      </p:sp>
      <p:sp>
        <p:nvSpPr>
          <p:cNvPr id="5" name="Slide Number Placeholder 4"/>
          <p:cNvSpPr>
            <a:spLocks noGrp="1"/>
          </p:cNvSpPr>
          <p:nvPr>
            <p:ph type="sldNum" sz="quarter" idx="12"/>
          </p:nvPr>
        </p:nvSpPr>
        <p:spPr/>
        <p:txBody>
          <a:bodyPr/>
          <a:lstStyle/>
          <a:p>
            <a:fld id="{32C5889D-8097-4B3A-92FD-E9F186196C0D}" type="slidenum">
              <a:rPr lang="es-CR" smtClean="0"/>
              <a:t>‹#›</a:t>
            </a:fld>
            <a:endParaRPr lang="es-C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060E15-DEAF-4D81-999E-BBF49B5B3086}" type="datetimeFigureOut">
              <a:rPr lang="es-CR" smtClean="0"/>
              <a:t>04/10/2012</a:t>
            </a:fld>
            <a:endParaRPr lang="es-CR"/>
          </a:p>
        </p:txBody>
      </p:sp>
      <p:sp>
        <p:nvSpPr>
          <p:cNvPr id="3" name="Footer Placeholder 2"/>
          <p:cNvSpPr>
            <a:spLocks noGrp="1"/>
          </p:cNvSpPr>
          <p:nvPr>
            <p:ph type="ftr" sz="quarter" idx="11"/>
          </p:nvPr>
        </p:nvSpPr>
        <p:spPr/>
        <p:txBody>
          <a:bodyPr/>
          <a:lstStyle/>
          <a:p>
            <a:endParaRPr lang="es-CR"/>
          </a:p>
        </p:txBody>
      </p:sp>
      <p:sp>
        <p:nvSpPr>
          <p:cNvPr id="4" name="Slide Number Placeholder 3"/>
          <p:cNvSpPr>
            <a:spLocks noGrp="1"/>
          </p:cNvSpPr>
          <p:nvPr>
            <p:ph type="sldNum" sz="quarter" idx="12"/>
          </p:nvPr>
        </p:nvSpPr>
        <p:spPr/>
        <p:txBody>
          <a:bodyPr/>
          <a:lstStyle/>
          <a:p>
            <a:fld id="{32C5889D-8097-4B3A-92FD-E9F186196C0D}" type="slidenum">
              <a:rPr lang="es-CR" smtClean="0"/>
              <a:t>‹#›</a:t>
            </a:fld>
            <a:endParaRPr lang="es-C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060E15-DEAF-4D81-999E-BBF49B5B3086}" type="datetimeFigureOut">
              <a:rPr lang="es-CR" smtClean="0"/>
              <a:t>04/10/2012</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32C5889D-8097-4B3A-92FD-E9F186196C0D}" type="slidenum">
              <a:rPr lang="es-CR" smtClean="0"/>
              <a:t>‹#›</a:t>
            </a:fld>
            <a:endParaRPr lang="es-C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060E15-DEAF-4D81-999E-BBF49B5B3086}" type="datetimeFigureOut">
              <a:rPr lang="es-CR" smtClean="0"/>
              <a:t>04/10/2012</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32C5889D-8097-4B3A-92FD-E9F186196C0D}" type="slidenum">
              <a:rPr lang="es-CR" smtClean="0"/>
              <a:t>‹#›</a:t>
            </a:fld>
            <a:endParaRPr lang="es-C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D7060E15-DEAF-4D81-999E-BBF49B5B3086}" type="datetimeFigureOut">
              <a:rPr lang="es-CR" smtClean="0"/>
              <a:t>04/10/2012</a:t>
            </a:fld>
            <a:endParaRPr lang="es-CR"/>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s-CR"/>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2C5889D-8097-4B3A-92FD-E9F186196C0D}" type="slidenum">
              <a:rPr lang="es-CR" smtClean="0"/>
              <a:t>‹#›</a:t>
            </a:fld>
            <a:endParaRPr lang="es-C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alpha val="78000"/>
          </a:schemeClr>
        </a:solidFill>
        <a:effectLst/>
      </p:bgPr>
    </p:bg>
    <p:spTree>
      <p:nvGrpSpPr>
        <p:cNvPr id="1" name=""/>
        <p:cNvGrpSpPr/>
        <p:nvPr/>
      </p:nvGrpSpPr>
      <p:grpSpPr>
        <a:xfrm>
          <a:off x="0" y="0"/>
          <a:ext cx="0" cy="0"/>
          <a:chOff x="0" y="0"/>
          <a:chExt cx="0" cy="0"/>
        </a:xfrm>
      </p:grpSpPr>
      <p:sp>
        <p:nvSpPr>
          <p:cNvPr id="2" name="Rectangle 1"/>
          <p:cNvSpPr/>
          <p:nvPr/>
        </p:nvSpPr>
        <p:spPr>
          <a:xfrm>
            <a:off x="-18393" y="304800"/>
            <a:ext cx="9144000" cy="4955203"/>
          </a:xfrm>
          <a:prstGeom prst="rect">
            <a:avLst/>
          </a:prstGeom>
        </p:spPr>
        <p:txBody>
          <a:bodyPr wrap="square">
            <a:spAutoFit/>
          </a:bodyPr>
          <a:lstStyle/>
          <a:p>
            <a:pPr algn="ctr"/>
            <a:r>
              <a:rPr lang="es-CR" sz="4400" dirty="0" smtClean="0">
                <a:solidFill>
                  <a:srgbClr val="FFFF00"/>
                </a:solidFill>
                <a:latin typeface="Alaska" pitchFamily="34" charset="0"/>
              </a:rPr>
              <a:t>REINO MEZCLADO Pt. 1</a:t>
            </a:r>
          </a:p>
          <a:p>
            <a:pPr algn="ctr"/>
            <a:endParaRPr lang="es-CR" sz="4400" dirty="0">
              <a:latin typeface="Alaska" pitchFamily="34" charset="0"/>
            </a:endParaRPr>
          </a:p>
          <a:p>
            <a:pPr algn="ctr"/>
            <a:endParaRPr lang="es-CR" sz="4400" dirty="0" smtClean="0">
              <a:latin typeface="Alaska" pitchFamily="34" charset="0"/>
            </a:endParaRPr>
          </a:p>
          <a:p>
            <a:pPr algn="ctr"/>
            <a:endParaRPr lang="es-CR" sz="4400" dirty="0">
              <a:latin typeface="Alaska" pitchFamily="34" charset="0"/>
            </a:endParaRPr>
          </a:p>
          <a:p>
            <a:pPr algn="ctr"/>
            <a:r>
              <a:rPr lang="es-CR" sz="9600" dirty="0" smtClean="0">
                <a:latin typeface="Impact" pitchFamily="34" charset="0"/>
              </a:rPr>
              <a:t>SUCOT 2012</a:t>
            </a:r>
          </a:p>
          <a:p>
            <a:pPr algn="ctr"/>
            <a:endParaRPr lang="es-CR" sz="4400" dirty="0">
              <a:latin typeface="Alaska" pitchFamily="34" charset="0"/>
            </a:endParaRPr>
          </a:p>
        </p:txBody>
      </p:sp>
    </p:spTree>
    <p:extLst>
      <p:ext uri="{BB962C8B-B14F-4D97-AF65-F5344CB8AC3E}">
        <p14:creationId xmlns:p14="http://schemas.microsoft.com/office/powerpoint/2010/main" val="2661432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43000"/>
            <a:ext cx="9144000" cy="4093428"/>
          </a:xfrm>
          <a:prstGeom prst="rect">
            <a:avLst/>
          </a:prstGeom>
        </p:spPr>
        <p:txBody>
          <a:bodyPr wrap="square">
            <a:spAutoFit/>
          </a:bodyPr>
          <a:lstStyle/>
          <a:p>
            <a:r>
              <a:rPr lang="es-CR" sz="3200" dirty="0"/>
              <a:t>● </a:t>
            </a:r>
            <a:r>
              <a:rPr lang="es-CR" sz="3200" dirty="0" smtClean="0">
                <a:solidFill>
                  <a:srgbClr val="FFFF00"/>
                </a:solidFill>
              </a:rPr>
              <a:t>los </a:t>
            </a:r>
            <a:r>
              <a:rPr lang="es-CR" sz="3200" dirty="0">
                <a:solidFill>
                  <a:srgbClr val="FFFF00"/>
                </a:solidFill>
              </a:rPr>
              <a:t>hijos de </a:t>
            </a:r>
            <a:r>
              <a:rPr lang="es-CR" sz="3200" dirty="0" smtClean="0">
                <a:solidFill>
                  <a:srgbClr val="FFFF00"/>
                </a:solidFill>
              </a:rPr>
              <a:t>YHVH se </a:t>
            </a:r>
            <a:r>
              <a:rPr lang="es-CR" sz="3200" dirty="0">
                <a:solidFill>
                  <a:srgbClr val="FFFF00"/>
                </a:solidFill>
              </a:rPr>
              <a:t>mezclaron con las hijas de hombres </a:t>
            </a:r>
          </a:p>
          <a:p>
            <a:r>
              <a:rPr lang="es-CR" sz="3200" dirty="0"/>
              <a:t>● </a:t>
            </a:r>
            <a:r>
              <a:rPr lang="es-CR" sz="3200" dirty="0" smtClean="0">
                <a:solidFill>
                  <a:srgbClr val="FFFF00"/>
                </a:solidFill>
              </a:rPr>
              <a:t>los </a:t>
            </a:r>
            <a:r>
              <a:rPr lang="es-CR" sz="3200" dirty="0">
                <a:solidFill>
                  <a:srgbClr val="FFFF00"/>
                </a:solidFill>
              </a:rPr>
              <a:t>que tuvieron Su semilla </a:t>
            </a:r>
            <a:r>
              <a:rPr lang="es-CR" sz="3200" dirty="0" err="1" smtClean="0">
                <a:solidFill>
                  <a:srgbClr val="FFFF00"/>
                </a:solidFill>
              </a:rPr>
              <a:t>decidiron</a:t>
            </a:r>
            <a:r>
              <a:rPr lang="es-CR" sz="3200" dirty="0" smtClean="0">
                <a:solidFill>
                  <a:srgbClr val="FFFF00"/>
                </a:solidFill>
              </a:rPr>
              <a:t> </a:t>
            </a:r>
            <a:r>
              <a:rPr lang="es-CR" sz="3200" dirty="0">
                <a:solidFill>
                  <a:srgbClr val="FFFF00"/>
                </a:solidFill>
              </a:rPr>
              <a:t>mezclar con los que no hicieron</a:t>
            </a:r>
          </a:p>
          <a:p>
            <a:r>
              <a:rPr lang="es-CR" sz="3200" dirty="0"/>
              <a:t>● </a:t>
            </a:r>
            <a:r>
              <a:rPr lang="es-CR" sz="3200" dirty="0" smtClean="0">
                <a:solidFill>
                  <a:srgbClr val="FFFF00"/>
                </a:solidFill>
              </a:rPr>
              <a:t>lo </a:t>
            </a:r>
            <a:r>
              <a:rPr lang="es-CR" sz="3200" dirty="0">
                <a:solidFill>
                  <a:srgbClr val="FFFF00"/>
                </a:solidFill>
              </a:rPr>
              <a:t>santo con lo profano</a:t>
            </a:r>
          </a:p>
          <a:p>
            <a:r>
              <a:rPr lang="es-CR" sz="3200" dirty="0"/>
              <a:t>● </a:t>
            </a:r>
            <a:r>
              <a:rPr lang="es-CR" sz="3200" dirty="0" smtClean="0">
                <a:solidFill>
                  <a:srgbClr val="FFFF00"/>
                </a:solidFill>
              </a:rPr>
              <a:t>el </a:t>
            </a:r>
            <a:r>
              <a:rPr lang="es-CR" sz="3200" dirty="0">
                <a:solidFill>
                  <a:srgbClr val="FFFF00"/>
                </a:solidFill>
              </a:rPr>
              <a:t>puro con el impuro</a:t>
            </a:r>
          </a:p>
          <a:p>
            <a:r>
              <a:rPr lang="es-CR" sz="3200" dirty="0"/>
              <a:t>● </a:t>
            </a:r>
            <a:r>
              <a:rPr lang="es-CR" sz="3200" dirty="0" smtClean="0">
                <a:solidFill>
                  <a:srgbClr val="FFFF00"/>
                </a:solidFill>
              </a:rPr>
              <a:t>la </a:t>
            </a:r>
            <a:r>
              <a:rPr lang="es-CR" sz="3200" dirty="0">
                <a:solidFill>
                  <a:srgbClr val="FFFF00"/>
                </a:solidFill>
              </a:rPr>
              <a:t>vida con la muerte</a:t>
            </a:r>
          </a:p>
          <a:p>
            <a:r>
              <a:rPr lang="es-CR" sz="3200" dirty="0"/>
              <a:t>● </a:t>
            </a:r>
            <a:r>
              <a:rPr lang="es-CR" sz="3200" dirty="0" smtClean="0">
                <a:solidFill>
                  <a:srgbClr val="FFFF00"/>
                </a:solidFill>
              </a:rPr>
              <a:t>el </a:t>
            </a:r>
            <a:r>
              <a:rPr lang="es-CR" sz="3200" dirty="0">
                <a:solidFill>
                  <a:srgbClr val="FFFF00"/>
                </a:solidFill>
              </a:rPr>
              <a:t>incorruptible con el corruptible</a:t>
            </a:r>
          </a:p>
          <a:p>
            <a:pPr algn="ctr"/>
            <a:endParaRPr lang="en-US" sz="3200" dirty="0">
              <a:latin typeface="Georgia" pitchFamily="18" charset="0"/>
            </a:endParaRPr>
          </a:p>
        </p:txBody>
      </p:sp>
    </p:spTree>
    <p:extLst>
      <p:ext uri="{BB962C8B-B14F-4D97-AF65-F5344CB8AC3E}">
        <p14:creationId xmlns:p14="http://schemas.microsoft.com/office/powerpoint/2010/main" val="3896869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828800"/>
            <a:ext cx="9144000" cy="2554545"/>
          </a:xfrm>
          <a:prstGeom prst="rect">
            <a:avLst/>
          </a:prstGeom>
        </p:spPr>
        <p:txBody>
          <a:bodyPr wrap="square">
            <a:spAutoFit/>
          </a:bodyPr>
          <a:lstStyle/>
          <a:p>
            <a:r>
              <a:rPr lang="es-CR" sz="4000" b="1" dirty="0">
                <a:solidFill>
                  <a:srgbClr val="FFC000"/>
                </a:solidFill>
              </a:rPr>
              <a:t>Los hijos de YHVH </a:t>
            </a:r>
            <a:r>
              <a:rPr lang="es-CR" sz="4000" b="1" dirty="0" smtClean="0">
                <a:solidFill>
                  <a:srgbClr val="FFC000"/>
                </a:solidFill>
              </a:rPr>
              <a:t>cuando se </a:t>
            </a:r>
            <a:r>
              <a:rPr lang="es-CR" sz="4000" b="1" dirty="0" err="1" smtClean="0">
                <a:solidFill>
                  <a:srgbClr val="FFC000"/>
                </a:solidFill>
              </a:rPr>
              <a:t>mezclanron</a:t>
            </a:r>
            <a:r>
              <a:rPr lang="es-CR" sz="4000" b="1" dirty="0" smtClean="0">
                <a:solidFill>
                  <a:srgbClr val="FFC000"/>
                </a:solidFill>
              </a:rPr>
              <a:t> </a:t>
            </a:r>
            <a:r>
              <a:rPr lang="es-CR" sz="4000" b="1" dirty="0">
                <a:solidFill>
                  <a:srgbClr val="FFC000"/>
                </a:solidFill>
              </a:rPr>
              <a:t>con las hijas de hombres produjeron corrupción pero esta vez fue más grave que lo que Adán hizo porque </a:t>
            </a:r>
            <a:r>
              <a:rPr lang="es-CR" sz="4000" b="1" dirty="0" smtClean="0">
                <a:solidFill>
                  <a:srgbClr val="FFC000"/>
                </a:solidFill>
              </a:rPr>
              <a:t>produjo</a:t>
            </a:r>
            <a:endParaRPr lang="es-CR" sz="4000" b="1" dirty="0">
              <a:solidFill>
                <a:srgbClr val="FFC000"/>
              </a:solidFill>
            </a:endParaRPr>
          </a:p>
        </p:txBody>
      </p:sp>
      <p:sp>
        <p:nvSpPr>
          <p:cNvPr id="4" name="Rectangle 3"/>
          <p:cNvSpPr/>
          <p:nvPr/>
        </p:nvSpPr>
        <p:spPr>
          <a:xfrm>
            <a:off x="0" y="5029200"/>
            <a:ext cx="9144000" cy="923330"/>
          </a:xfrm>
          <a:prstGeom prst="rect">
            <a:avLst/>
          </a:prstGeom>
        </p:spPr>
        <p:txBody>
          <a:bodyPr wrap="square">
            <a:spAutoFit/>
          </a:bodyPr>
          <a:lstStyle/>
          <a:p>
            <a:pPr algn="ctr"/>
            <a:r>
              <a:rPr lang="es-CR" sz="5400" b="1" dirty="0">
                <a:solidFill>
                  <a:srgbClr val="FFFF00"/>
                </a:solidFill>
              </a:rPr>
              <a:t>CORRUPCION GLOBAL </a:t>
            </a:r>
            <a:endParaRPr lang="es-CR" sz="5400" dirty="0">
              <a:solidFill>
                <a:srgbClr val="FFFF00"/>
              </a:solidFill>
            </a:endParaRPr>
          </a:p>
        </p:txBody>
      </p:sp>
    </p:spTree>
    <p:extLst>
      <p:ext uri="{BB962C8B-B14F-4D97-AF65-F5344CB8AC3E}">
        <p14:creationId xmlns:p14="http://schemas.microsoft.com/office/powerpoint/2010/main" val="1958090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9144000" cy="4585871"/>
          </a:xfrm>
          <a:prstGeom prst="rect">
            <a:avLst/>
          </a:prstGeom>
        </p:spPr>
        <p:txBody>
          <a:bodyPr wrap="square">
            <a:spAutoFit/>
          </a:bodyPr>
          <a:lstStyle/>
          <a:p>
            <a:pPr algn="ctr"/>
            <a:r>
              <a:rPr lang="es-CR" sz="4400" i="1" dirty="0">
                <a:solidFill>
                  <a:srgbClr val="FFFF00"/>
                </a:solidFill>
              </a:rPr>
              <a:t>Y la tierra se había corrompido delante de YHVH, y estaba la tierra llena de violencia. Y miró el Eterno a la tierra, y he aquí que estaba corrompida, porque toda carne había corrompido su camino sobre la tierra.</a:t>
            </a:r>
            <a:r>
              <a:rPr lang="es-CR" sz="4400" dirty="0">
                <a:solidFill>
                  <a:srgbClr val="FFFF00"/>
                </a:solidFill>
              </a:rPr>
              <a:t> </a:t>
            </a:r>
            <a:r>
              <a:rPr lang="es-CR" sz="4400" b="1" dirty="0"/>
              <a:t>Génesis 6:11-12</a:t>
            </a:r>
            <a:r>
              <a:rPr lang="es-CR" sz="4400" dirty="0"/>
              <a:t> </a:t>
            </a:r>
          </a:p>
          <a:p>
            <a:pPr algn="ctr"/>
            <a:endParaRPr lang="es-CR" sz="2800" dirty="0">
              <a:latin typeface="Georgia" pitchFamily="18" charset="0"/>
            </a:endParaRPr>
          </a:p>
        </p:txBody>
      </p:sp>
    </p:spTree>
    <p:extLst>
      <p:ext uri="{BB962C8B-B14F-4D97-AF65-F5344CB8AC3E}">
        <p14:creationId xmlns:p14="http://schemas.microsoft.com/office/powerpoint/2010/main" val="9917689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43000"/>
            <a:ext cx="9144000" cy="2739211"/>
          </a:xfrm>
          <a:prstGeom prst="rect">
            <a:avLst/>
          </a:prstGeom>
        </p:spPr>
        <p:txBody>
          <a:bodyPr wrap="square">
            <a:spAutoFit/>
          </a:bodyPr>
          <a:lstStyle/>
          <a:p>
            <a:pPr algn="ctr"/>
            <a:r>
              <a:rPr lang="es-CR" sz="4800" dirty="0">
                <a:solidFill>
                  <a:srgbClr val="FFFF00"/>
                </a:solidFill>
              </a:rPr>
              <a:t>¿Cómo hacemos nosotros en el área de </a:t>
            </a:r>
            <a:r>
              <a:rPr lang="es-CR" sz="4800" dirty="0" smtClean="0">
                <a:solidFill>
                  <a:srgbClr val="FFFF00"/>
                </a:solidFill>
              </a:rPr>
              <a:t>mezclar lo santo </a:t>
            </a:r>
            <a:r>
              <a:rPr lang="es-CR" sz="4800" dirty="0">
                <a:solidFill>
                  <a:srgbClr val="FFFF00"/>
                </a:solidFill>
              </a:rPr>
              <a:t>con </a:t>
            </a:r>
            <a:r>
              <a:rPr lang="es-CR" sz="4800" dirty="0" smtClean="0">
                <a:solidFill>
                  <a:srgbClr val="FFFF00"/>
                </a:solidFill>
              </a:rPr>
              <a:t>lo común </a:t>
            </a:r>
            <a:r>
              <a:rPr lang="es-CR" sz="4800" dirty="0">
                <a:solidFill>
                  <a:srgbClr val="FFFF00"/>
                </a:solidFill>
              </a:rPr>
              <a:t>(profano)?</a:t>
            </a:r>
          </a:p>
          <a:p>
            <a:endParaRPr lang="es-CR" sz="2800" dirty="0">
              <a:latin typeface="Georgia" pitchFamily="18" charset="0"/>
            </a:endParaRPr>
          </a:p>
        </p:txBody>
      </p:sp>
      <p:sp>
        <p:nvSpPr>
          <p:cNvPr id="3" name="Rectangle 2"/>
          <p:cNvSpPr/>
          <p:nvPr/>
        </p:nvSpPr>
        <p:spPr>
          <a:xfrm>
            <a:off x="0" y="3733800"/>
            <a:ext cx="9144000" cy="1077218"/>
          </a:xfrm>
          <a:prstGeom prst="rect">
            <a:avLst/>
          </a:prstGeom>
        </p:spPr>
        <p:txBody>
          <a:bodyPr wrap="square">
            <a:spAutoFit/>
          </a:bodyPr>
          <a:lstStyle/>
          <a:p>
            <a:r>
              <a:rPr lang="es-CR" sz="3200" dirty="0"/>
              <a:t>Mezclar es la herramienta que usa el enemigo para destruir a las personas de YHVH pero hay siempre un remanente</a:t>
            </a:r>
          </a:p>
        </p:txBody>
      </p:sp>
    </p:spTree>
    <p:extLst>
      <p:ext uri="{BB962C8B-B14F-4D97-AF65-F5344CB8AC3E}">
        <p14:creationId xmlns:p14="http://schemas.microsoft.com/office/powerpoint/2010/main" val="2955875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511" y="304800"/>
            <a:ext cx="9144000" cy="2000548"/>
          </a:xfrm>
          <a:prstGeom prst="rect">
            <a:avLst/>
          </a:prstGeom>
        </p:spPr>
        <p:txBody>
          <a:bodyPr wrap="square">
            <a:spAutoFit/>
          </a:bodyPr>
          <a:lstStyle/>
          <a:p>
            <a:pPr algn="ctr"/>
            <a:r>
              <a:rPr lang="es-CR" sz="4800" dirty="0" smtClean="0">
                <a:solidFill>
                  <a:srgbClr val="FFFF00"/>
                </a:solidFill>
              </a:rPr>
              <a:t>¿Cuáles son </a:t>
            </a:r>
            <a:r>
              <a:rPr lang="es-CR" sz="4800" dirty="0">
                <a:solidFill>
                  <a:srgbClr val="FFFF00"/>
                </a:solidFill>
              </a:rPr>
              <a:t>las características de este remanente?</a:t>
            </a:r>
          </a:p>
          <a:p>
            <a:endParaRPr lang="es-CR" sz="2800" dirty="0">
              <a:latin typeface="Georgia" pitchFamily="18" charset="0"/>
            </a:endParaRPr>
          </a:p>
        </p:txBody>
      </p:sp>
      <p:sp>
        <p:nvSpPr>
          <p:cNvPr id="5" name="Rectangle 4"/>
          <p:cNvSpPr/>
          <p:nvPr/>
        </p:nvSpPr>
        <p:spPr>
          <a:xfrm>
            <a:off x="2628" y="2438400"/>
            <a:ext cx="9144000" cy="1261884"/>
          </a:xfrm>
          <a:prstGeom prst="rect">
            <a:avLst/>
          </a:prstGeom>
        </p:spPr>
        <p:txBody>
          <a:bodyPr wrap="square">
            <a:spAutoFit/>
          </a:bodyPr>
          <a:lstStyle/>
          <a:p>
            <a:r>
              <a:rPr lang="es-CR" sz="4800" dirty="0" smtClean="0"/>
              <a:t>●puros</a:t>
            </a:r>
            <a:endParaRPr lang="es-CR" sz="4800" dirty="0"/>
          </a:p>
          <a:p>
            <a:endParaRPr lang="es-CR" sz="2800" dirty="0">
              <a:latin typeface="Georgia" pitchFamily="18" charset="0"/>
            </a:endParaRPr>
          </a:p>
        </p:txBody>
      </p:sp>
      <p:sp>
        <p:nvSpPr>
          <p:cNvPr id="6" name="Rectangle 5"/>
          <p:cNvSpPr/>
          <p:nvPr/>
        </p:nvSpPr>
        <p:spPr>
          <a:xfrm>
            <a:off x="2628" y="3221742"/>
            <a:ext cx="9144000" cy="1261884"/>
          </a:xfrm>
          <a:prstGeom prst="rect">
            <a:avLst/>
          </a:prstGeom>
        </p:spPr>
        <p:txBody>
          <a:bodyPr wrap="square">
            <a:spAutoFit/>
          </a:bodyPr>
          <a:lstStyle/>
          <a:p>
            <a:r>
              <a:rPr lang="es-CR" sz="4800" dirty="0" smtClean="0"/>
              <a:t>●vencedores</a:t>
            </a:r>
            <a:endParaRPr lang="es-CR" sz="4800" dirty="0"/>
          </a:p>
          <a:p>
            <a:endParaRPr lang="es-CR" sz="2800" dirty="0">
              <a:latin typeface="Georgia" pitchFamily="18" charset="0"/>
            </a:endParaRPr>
          </a:p>
        </p:txBody>
      </p:sp>
      <p:sp>
        <p:nvSpPr>
          <p:cNvPr id="7" name="Rectangle 6"/>
          <p:cNvSpPr/>
          <p:nvPr/>
        </p:nvSpPr>
        <p:spPr>
          <a:xfrm>
            <a:off x="0" y="3872397"/>
            <a:ext cx="9144000" cy="830997"/>
          </a:xfrm>
          <a:prstGeom prst="rect">
            <a:avLst/>
          </a:prstGeom>
        </p:spPr>
        <p:txBody>
          <a:bodyPr wrap="square">
            <a:spAutoFit/>
          </a:bodyPr>
          <a:lstStyle/>
          <a:p>
            <a:r>
              <a:rPr lang="es-CR" sz="4800" dirty="0" smtClean="0"/>
              <a:t>●</a:t>
            </a:r>
            <a:r>
              <a:rPr lang="es-CR" sz="4800" dirty="0"/>
              <a:t>tener sabor salado </a:t>
            </a:r>
            <a:endParaRPr lang="es-CR" sz="2800" dirty="0">
              <a:latin typeface="Georgia" pitchFamily="18" charset="0"/>
            </a:endParaRPr>
          </a:p>
        </p:txBody>
      </p:sp>
      <p:sp>
        <p:nvSpPr>
          <p:cNvPr id="9" name="Rectangle 8"/>
          <p:cNvSpPr/>
          <p:nvPr/>
        </p:nvSpPr>
        <p:spPr>
          <a:xfrm>
            <a:off x="0" y="4515228"/>
            <a:ext cx="9144000" cy="830997"/>
          </a:xfrm>
          <a:prstGeom prst="rect">
            <a:avLst/>
          </a:prstGeom>
        </p:spPr>
        <p:txBody>
          <a:bodyPr wrap="square">
            <a:spAutoFit/>
          </a:bodyPr>
          <a:lstStyle/>
          <a:p>
            <a:r>
              <a:rPr lang="es-CR" sz="4800" dirty="0" smtClean="0"/>
              <a:t>●</a:t>
            </a:r>
            <a:r>
              <a:rPr lang="es-CR" sz="4800" dirty="0"/>
              <a:t>sea la luz en la oscuridad</a:t>
            </a:r>
            <a:endParaRPr lang="es-CR" sz="2800" dirty="0">
              <a:latin typeface="Georgia" pitchFamily="18" charset="0"/>
            </a:endParaRPr>
          </a:p>
        </p:txBody>
      </p:sp>
    </p:spTree>
    <p:extLst>
      <p:ext uri="{BB962C8B-B14F-4D97-AF65-F5344CB8AC3E}">
        <p14:creationId xmlns:p14="http://schemas.microsoft.com/office/powerpoint/2010/main" val="2820740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5"/>
                                        </p:tgtEl>
                                      </p:cBhvr>
                                    </p:animEffect>
                                    <p:animScale>
                                      <p:cBhvr>
                                        <p:cTn id="7" dur="250" autoRev="1" fill="hold"/>
                                        <p:tgtEl>
                                          <p:spTgt spid="5"/>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6"/>
                                        </p:tgtEl>
                                      </p:cBhvr>
                                    </p:animEffect>
                                    <p:animScale>
                                      <p:cBhvr>
                                        <p:cTn id="12" dur="250" autoRev="1" fill="hold"/>
                                        <p:tgtEl>
                                          <p:spTgt spid="6"/>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7"/>
                                        </p:tgtEl>
                                      </p:cBhvr>
                                    </p:animEffect>
                                    <p:animScale>
                                      <p:cBhvr>
                                        <p:cTn id="17" dur="250" autoRev="1" fill="hold"/>
                                        <p:tgtEl>
                                          <p:spTgt spid="7"/>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9"/>
                                        </p:tgtEl>
                                      </p:cBhvr>
                                    </p:animEffect>
                                    <p:animScale>
                                      <p:cBhvr>
                                        <p:cTn id="22" dur="250" autoRev="1" fill="hold"/>
                                        <p:tgtEl>
                                          <p:spTgt spid="9"/>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87721" y="2209800"/>
            <a:ext cx="8610600" cy="1938992"/>
          </a:xfrm>
          <a:prstGeom prst="rect">
            <a:avLst/>
          </a:prstGeom>
          <a:gradFill>
            <a:gsLst>
              <a:gs pos="68000">
                <a:schemeClr val="accent6">
                  <a:shade val="85000"/>
                  <a:alpha val="77000"/>
                  <a:lumMod val="54000"/>
                </a:schemeClr>
              </a:gs>
              <a:gs pos="100000">
                <a:schemeClr val="accent6">
                  <a:tint val="90000"/>
                  <a:alpha val="100000"/>
                  <a:satMod val="200000"/>
                </a:schemeClr>
              </a:gs>
            </a:gsLst>
            <a:path path="shape">
              <a:fillToRect l="50000" t="50000" r="50000" b="50000"/>
            </a:path>
          </a:gradFill>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s-CR" sz="4000" b="1" dirty="0">
                <a:solidFill>
                  <a:srgbClr val="FFFF00"/>
                </a:solidFill>
              </a:rPr>
              <a:t>¿Hay alguien en las Escrituras en el principio quién no mezcló ni se corrompió?</a:t>
            </a:r>
          </a:p>
        </p:txBody>
      </p:sp>
    </p:spTree>
    <p:extLst>
      <p:ext uri="{BB962C8B-B14F-4D97-AF65-F5344CB8AC3E}">
        <p14:creationId xmlns:p14="http://schemas.microsoft.com/office/powerpoint/2010/main" val="256612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228600" y="990600"/>
            <a:ext cx="8686800" cy="2782300"/>
          </a:xfrm>
          <a:prstGeom prst="rect">
            <a:avLst/>
          </a:prstGeom>
          <a:noFill/>
          <a:ln>
            <a:noFill/>
          </a:ln>
        </p:spPr>
        <p:txBody>
          <a:bodyPr wrap="square" rtlCol="0">
            <a:spAutoFit/>
          </a:bodyPr>
          <a:lstStyle/>
          <a:p>
            <a:pPr>
              <a:lnSpc>
                <a:spcPct val="115000"/>
              </a:lnSpc>
            </a:pPr>
            <a:r>
              <a:rPr lang="es-CR" sz="3200" dirty="0">
                <a:latin typeface="Georgia"/>
                <a:ea typeface="Calibri"/>
                <a:cs typeface="Georgia"/>
              </a:rPr>
              <a:t> </a:t>
            </a:r>
            <a:endParaRPr lang="es-CR" sz="3200" dirty="0">
              <a:latin typeface="Calibri"/>
              <a:ea typeface="Calibri"/>
              <a:cs typeface="Times New Roman"/>
            </a:endParaRPr>
          </a:p>
          <a:p>
            <a:pPr>
              <a:lnSpc>
                <a:spcPct val="115000"/>
              </a:lnSpc>
            </a:pPr>
            <a:r>
              <a:rPr lang="es-CR" sz="4000" i="1" dirty="0">
                <a:solidFill>
                  <a:srgbClr val="FFFF00"/>
                </a:solidFill>
                <a:latin typeface="Georgia"/>
                <a:ea typeface="Calibri"/>
                <a:cs typeface="Georgia"/>
              </a:rPr>
              <a:t>Noé era un hombre justo, perfecto entre sus contemporáneos; Noé andaba con </a:t>
            </a:r>
            <a:r>
              <a:rPr lang="es-CR" sz="4000" i="1" dirty="0" smtClean="0">
                <a:solidFill>
                  <a:srgbClr val="FFFF00"/>
                </a:solidFill>
                <a:latin typeface="Georgia"/>
                <a:ea typeface="Calibri"/>
                <a:cs typeface="Georgia"/>
              </a:rPr>
              <a:t>YHVH.</a:t>
            </a:r>
            <a:r>
              <a:rPr lang="es-CR" sz="4000" dirty="0" smtClean="0">
                <a:solidFill>
                  <a:srgbClr val="FFFF00"/>
                </a:solidFill>
                <a:latin typeface="Georgia"/>
                <a:ea typeface="Calibri"/>
                <a:cs typeface="Georgia"/>
              </a:rPr>
              <a:t> </a:t>
            </a:r>
            <a:r>
              <a:rPr lang="es-CR" sz="4000" b="1" i="1" dirty="0" smtClean="0">
                <a:ln>
                  <a:solidFill>
                    <a:schemeClr val="tx2"/>
                  </a:solidFill>
                </a:ln>
                <a:effectLst>
                  <a:outerShdw blurRad="38100" dist="38100" dir="2700000" algn="tl">
                    <a:srgbClr val="000000">
                      <a:alpha val="43137"/>
                    </a:srgbClr>
                  </a:outerShdw>
                </a:effectLst>
                <a:latin typeface="Georgia" pitchFamily="18" charset="0"/>
              </a:rPr>
              <a:t>Gen 1:11-13 </a:t>
            </a:r>
            <a:endParaRPr lang="es-CR" sz="4000" i="1" dirty="0" smtClean="0">
              <a:ln>
                <a:solidFill>
                  <a:schemeClr val="tx2"/>
                </a:solidFill>
              </a:ln>
              <a:latin typeface="Georgia" pitchFamily="18" charset="0"/>
            </a:endParaRPr>
          </a:p>
        </p:txBody>
      </p:sp>
      <p:sp>
        <p:nvSpPr>
          <p:cNvPr id="3" name="Rectangle 2"/>
          <p:cNvSpPr/>
          <p:nvPr/>
        </p:nvSpPr>
        <p:spPr>
          <a:xfrm>
            <a:off x="0" y="4419600"/>
            <a:ext cx="9159766" cy="1077218"/>
          </a:xfrm>
          <a:prstGeom prst="rect">
            <a:avLst/>
          </a:prstGeom>
        </p:spPr>
        <p:txBody>
          <a:bodyPr wrap="square">
            <a:spAutoFit/>
          </a:bodyPr>
          <a:lstStyle/>
          <a:p>
            <a:r>
              <a:rPr lang="es-CR" sz="3200" dirty="0"/>
              <a:t>Noé encontró gracia en los ojos del Eterno en el medio de toda esta corrupción.  ¿Por qué? </a:t>
            </a:r>
          </a:p>
        </p:txBody>
      </p:sp>
      <p:sp>
        <p:nvSpPr>
          <p:cNvPr id="6" name="Rectangle 5"/>
          <p:cNvSpPr/>
          <p:nvPr/>
        </p:nvSpPr>
        <p:spPr>
          <a:xfrm>
            <a:off x="-28904" y="5638800"/>
            <a:ext cx="9172903" cy="646331"/>
          </a:xfrm>
          <a:prstGeom prst="rect">
            <a:avLst/>
          </a:prstGeom>
        </p:spPr>
        <p:txBody>
          <a:bodyPr wrap="square">
            <a:spAutoFit/>
          </a:bodyPr>
          <a:lstStyle/>
          <a:p>
            <a:r>
              <a:rPr lang="es-CR" sz="3600" dirty="0" smtClean="0"/>
              <a:t>●él </a:t>
            </a:r>
            <a:r>
              <a:rPr lang="es-CR" sz="3600" dirty="0"/>
              <a:t>fue justo  (</a:t>
            </a:r>
            <a:r>
              <a:rPr lang="he-IL" sz="3600" dirty="0"/>
              <a:t>צַדִּיק </a:t>
            </a:r>
            <a:r>
              <a:rPr lang="en-US" sz="3600" dirty="0" smtClean="0"/>
              <a:t> </a:t>
            </a:r>
            <a:r>
              <a:rPr lang="es-GT" sz="3600" b="1" dirty="0" err="1" smtClean="0"/>
              <a:t>tsaddíc</a:t>
            </a:r>
            <a:r>
              <a:rPr lang="es-GT" sz="3600" b="1" dirty="0" smtClean="0"/>
              <a:t> = </a:t>
            </a:r>
            <a:r>
              <a:rPr lang="es-GT" sz="3600" i="1" dirty="0"/>
              <a:t>recto o justo</a:t>
            </a:r>
            <a:r>
              <a:rPr lang="es-GT" sz="3600" dirty="0"/>
              <a:t>) </a:t>
            </a:r>
            <a:endParaRPr lang="es-CR" sz="3600" dirty="0"/>
          </a:p>
        </p:txBody>
      </p:sp>
    </p:spTree>
    <p:extLst>
      <p:ext uri="{BB962C8B-B14F-4D97-AF65-F5344CB8AC3E}">
        <p14:creationId xmlns:p14="http://schemas.microsoft.com/office/powerpoint/2010/main" val="2243730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510" y="1600200"/>
            <a:ext cx="9144000" cy="2554545"/>
          </a:xfrm>
          <a:prstGeom prst="rect">
            <a:avLst/>
          </a:prstGeom>
        </p:spPr>
        <p:txBody>
          <a:bodyPr wrap="square">
            <a:spAutoFit/>
          </a:bodyPr>
          <a:lstStyle/>
          <a:p>
            <a:pPr algn="ctr"/>
            <a:r>
              <a:rPr lang="es-CR" sz="4000" i="1" dirty="0">
                <a:solidFill>
                  <a:srgbClr val="FFFF00"/>
                </a:solidFill>
              </a:rPr>
              <a:t>Y habrá justicia para nosotros si cuidamos de observar todos estos mandamientos delante del YHVH nuestro Elohim, tal como Él nos ha mandado.</a:t>
            </a:r>
            <a:r>
              <a:rPr lang="es-CR" sz="4000" dirty="0">
                <a:solidFill>
                  <a:srgbClr val="FFFF00"/>
                </a:solidFill>
              </a:rPr>
              <a:t> </a:t>
            </a:r>
            <a:r>
              <a:rPr lang="es-CR" sz="4000" b="1" dirty="0" err="1"/>
              <a:t>Deu</a:t>
            </a:r>
            <a:r>
              <a:rPr lang="es-CR" sz="4000" b="1" dirty="0"/>
              <a:t> 6:25</a:t>
            </a:r>
            <a:endParaRPr lang="es-CR" sz="4000" dirty="0"/>
          </a:p>
        </p:txBody>
      </p:sp>
    </p:spTree>
    <p:extLst>
      <p:ext uri="{BB962C8B-B14F-4D97-AF65-F5344CB8AC3E}">
        <p14:creationId xmlns:p14="http://schemas.microsoft.com/office/powerpoint/2010/main" val="8180163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3779" y="457200"/>
            <a:ext cx="8610600" cy="3970318"/>
          </a:xfrm>
          <a:prstGeom prst="rect">
            <a:avLst/>
          </a:prstGeom>
          <a:gradFill>
            <a:gsLst>
              <a:gs pos="68000">
                <a:schemeClr val="accent6">
                  <a:shade val="85000"/>
                  <a:alpha val="77000"/>
                  <a:lumMod val="54000"/>
                </a:schemeClr>
              </a:gs>
              <a:gs pos="100000">
                <a:schemeClr val="accent6">
                  <a:tint val="90000"/>
                  <a:alpha val="100000"/>
                  <a:satMod val="200000"/>
                </a:schemeClr>
              </a:gs>
            </a:gsLst>
            <a:path path="shape">
              <a:fillToRect l="50000" t="50000" r="50000" b="50000"/>
            </a:path>
          </a:gradFill>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s-GT" sz="3600" dirty="0">
                <a:solidFill>
                  <a:srgbClr val="FFFF00"/>
                </a:solidFill>
                <a:effectLst>
                  <a:outerShdw blurRad="38100" dist="38100" dir="2700000" algn="tl">
                    <a:srgbClr val="000000">
                      <a:alpha val="43137"/>
                    </a:srgbClr>
                  </a:outerShdw>
                </a:effectLst>
              </a:rPr>
              <a:t>Noé fue un hombre justo porque hacía lo correcto según la palabra de </a:t>
            </a:r>
            <a:r>
              <a:rPr lang="es-GT" sz="3600" dirty="0" smtClean="0">
                <a:solidFill>
                  <a:srgbClr val="FFFF00"/>
                </a:solidFill>
                <a:effectLst>
                  <a:outerShdw blurRad="38100" dist="38100" dir="2700000" algn="tl">
                    <a:srgbClr val="000000">
                      <a:alpha val="43137"/>
                    </a:srgbClr>
                  </a:outerShdw>
                </a:effectLst>
              </a:rPr>
              <a:t>YHVH</a:t>
            </a:r>
          </a:p>
          <a:p>
            <a:endParaRPr lang="es-CR" sz="3600" dirty="0"/>
          </a:p>
          <a:p>
            <a:r>
              <a:rPr lang="es-GT" sz="3600" dirty="0" smtClean="0"/>
              <a:t>●el </a:t>
            </a:r>
            <a:r>
              <a:rPr lang="es-GT" sz="3600" dirty="0"/>
              <a:t>escucho </a:t>
            </a:r>
            <a:r>
              <a:rPr lang="es-GT" sz="3600" dirty="0" smtClean="0"/>
              <a:t>lo que dijo </a:t>
            </a:r>
            <a:r>
              <a:rPr lang="es-GT" sz="3600" dirty="0"/>
              <a:t>YHVH y actuó y no se corrompió como el resto de su generación </a:t>
            </a:r>
            <a:endParaRPr lang="es-GT" sz="3600" dirty="0" smtClean="0"/>
          </a:p>
          <a:p>
            <a:r>
              <a:rPr lang="es-GT" sz="3600" dirty="0" smtClean="0"/>
              <a:t> </a:t>
            </a:r>
            <a:endParaRPr lang="es-CR" sz="3600" dirty="0"/>
          </a:p>
          <a:p>
            <a:r>
              <a:rPr lang="es-GT" sz="3600" dirty="0" smtClean="0"/>
              <a:t>● </a:t>
            </a:r>
            <a:r>
              <a:rPr lang="es-GT" sz="3600" dirty="0"/>
              <a:t>se ha quedado puro</a:t>
            </a:r>
            <a:endParaRPr lang="es-CR" sz="3600" dirty="0"/>
          </a:p>
        </p:txBody>
      </p:sp>
    </p:spTree>
    <p:extLst>
      <p:ext uri="{BB962C8B-B14F-4D97-AF65-F5344CB8AC3E}">
        <p14:creationId xmlns:p14="http://schemas.microsoft.com/office/powerpoint/2010/main" val="2142204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497" y="1066800"/>
            <a:ext cx="8839200" cy="2277547"/>
          </a:xfrm>
          <a:prstGeom prst="rect">
            <a:avLst/>
          </a:prstGeom>
        </p:spPr>
        <p:txBody>
          <a:bodyPr wrap="square">
            <a:spAutoFit/>
          </a:bodyPr>
          <a:lstStyle/>
          <a:p>
            <a:pPr algn="ctr"/>
            <a:r>
              <a:rPr lang="es-CR" sz="4400" dirty="0" smtClean="0">
                <a:solidFill>
                  <a:srgbClr val="FFFF00"/>
                </a:solidFill>
                <a:latin typeface="Georgia" pitchFamily="18" charset="0"/>
              </a:rPr>
              <a:t>¿Que significa la palabra perfecto? </a:t>
            </a:r>
            <a:endParaRPr lang="es-CR" sz="4400" dirty="0">
              <a:solidFill>
                <a:srgbClr val="FFFF00"/>
              </a:solidFill>
              <a:latin typeface="Georgia" pitchFamily="18" charset="0"/>
            </a:endParaRPr>
          </a:p>
          <a:p>
            <a:pPr algn="ctr"/>
            <a:endParaRPr lang="es-CR" sz="4000" b="1" i="1" dirty="0" smtClean="0">
              <a:ln>
                <a:solidFill>
                  <a:schemeClr val="tx2"/>
                </a:solidFill>
              </a:ln>
              <a:effectLst>
                <a:outerShdw blurRad="38100" dist="38100" dir="2700000" algn="tl">
                  <a:srgbClr val="000000">
                    <a:alpha val="43137"/>
                  </a:srgbClr>
                </a:outerShdw>
              </a:effectLst>
              <a:latin typeface="Georgia" pitchFamily="18" charset="0"/>
            </a:endParaRPr>
          </a:p>
          <a:p>
            <a:endParaRPr lang="es-CR" sz="4000" dirty="0">
              <a:latin typeface="Georgia" pitchFamily="18" charset="0"/>
            </a:endParaRPr>
          </a:p>
          <a:p>
            <a:endParaRPr lang="es-CR" dirty="0"/>
          </a:p>
        </p:txBody>
      </p:sp>
      <p:sp>
        <p:nvSpPr>
          <p:cNvPr id="3" name="TextBox 2"/>
          <p:cNvSpPr txBox="1"/>
          <p:nvPr/>
        </p:nvSpPr>
        <p:spPr>
          <a:xfrm>
            <a:off x="914400" y="2438400"/>
            <a:ext cx="7391400" cy="2585323"/>
          </a:xfrm>
          <a:prstGeom prst="rect">
            <a:avLst/>
          </a:prstGeom>
          <a:noFill/>
        </p:spPr>
        <p:txBody>
          <a:bodyPr wrap="square" rtlCol="0">
            <a:spAutoFit/>
          </a:bodyPr>
          <a:lstStyle/>
          <a:p>
            <a:pPr lvl="0"/>
            <a:r>
              <a:rPr lang="he-IL" sz="5400" dirty="0">
                <a:solidFill>
                  <a:srgbClr val="FFFFFF"/>
                </a:solidFill>
              </a:rPr>
              <a:t>תָּמִים </a:t>
            </a:r>
            <a:r>
              <a:rPr lang="en-US" sz="5400" dirty="0">
                <a:solidFill>
                  <a:srgbClr val="FFFFFF"/>
                </a:solidFill>
              </a:rPr>
              <a:t> </a:t>
            </a:r>
            <a:r>
              <a:rPr lang="es-GT" sz="5400" b="1" dirty="0" err="1">
                <a:solidFill>
                  <a:srgbClr val="FFFFFF"/>
                </a:solidFill>
              </a:rPr>
              <a:t>tamím</a:t>
            </a:r>
            <a:r>
              <a:rPr lang="es-ES" sz="5400" dirty="0">
                <a:solidFill>
                  <a:srgbClr val="FFFFFF"/>
                </a:solidFill>
              </a:rPr>
              <a:t>; </a:t>
            </a:r>
            <a:r>
              <a:rPr lang="es-ES" sz="5400" i="1" dirty="0">
                <a:solidFill>
                  <a:srgbClr val="FFFFFF"/>
                </a:solidFill>
              </a:rPr>
              <a:t>entero</a:t>
            </a:r>
            <a:r>
              <a:rPr lang="es-ES" sz="5400" dirty="0">
                <a:solidFill>
                  <a:srgbClr val="FFFFFF"/>
                </a:solidFill>
              </a:rPr>
              <a:t>, </a:t>
            </a:r>
            <a:r>
              <a:rPr lang="es-ES" sz="5400" i="1" dirty="0">
                <a:solidFill>
                  <a:srgbClr val="FFFFFF"/>
                </a:solidFill>
              </a:rPr>
              <a:t>integridad, verdad, libre de mancha, puro</a:t>
            </a:r>
            <a:endParaRPr lang="es-CR" sz="5400" dirty="0">
              <a:solidFill>
                <a:srgbClr val="FFFFFF"/>
              </a:solidFill>
            </a:endParaRPr>
          </a:p>
        </p:txBody>
      </p:sp>
    </p:spTree>
    <p:extLst>
      <p:ext uri="{BB962C8B-B14F-4D97-AF65-F5344CB8AC3E}">
        <p14:creationId xmlns:p14="http://schemas.microsoft.com/office/powerpoint/2010/main" val="25405841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676400"/>
            <a:ext cx="9144000" cy="4081117"/>
          </a:xfrm>
          <a:prstGeom prst="rect">
            <a:avLst/>
          </a:prstGeom>
        </p:spPr>
        <p:txBody>
          <a:bodyPr wrap="square">
            <a:spAutoFit/>
          </a:bodyPr>
          <a:lstStyle/>
          <a:p>
            <a:pPr algn="ctr">
              <a:lnSpc>
                <a:spcPct val="115000"/>
              </a:lnSpc>
            </a:pPr>
            <a:r>
              <a:rPr lang="es-CR" sz="4000" b="1" i="1" dirty="0"/>
              <a:t>Y pondré enemistad entre tú y la mujer, y entre tu simiente y su simiente; él te herirá en </a:t>
            </a:r>
            <a:r>
              <a:rPr lang="es-CR" sz="4000" b="1" i="1" dirty="0" smtClean="0"/>
              <a:t>la cabeza</a:t>
            </a:r>
            <a:r>
              <a:rPr lang="es-CR" sz="4000" b="1" i="1" dirty="0"/>
              <a:t>, y tú lo herirás en el calcañar. </a:t>
            </a:r>
            <a:r>
              <a:rPr lang="es-CR" sz="4800" b="1" dirty="0" smtClean="0">
                <a:solidFill>
                  <a:srgbClr val="000000"/>
                </a:solidFill>
                <a:latin typeface="Georgia"/>
                <a:ea typeface="Calibri"/>
                <a:cs typeface="Georgia"/>
              </a:rPr>
              <a:t>3:15</a:t>
            </a:r>
            <a:endParaRPr lang="es-CR" sz="4800" dirty="0" smtClean="0">
              <a:latin typeface="Calibri"/>
              <a:ea typeface="Calibri"/>
              <a:cs typeface="Times New Roman"/>
            </a:endParaRPr>
          </a:p>
          <a:p>
            <a:pPr algn="ctr"/>
            <a:r>
              <a:rPr lang="es-CR" sz="4800" dirty="0" smtClean="0"/>
              <a:t> </a:t>
            </a:r>
          </a:p>
          <a:p>
            <a:pPr algn="ctr"/>
            <a:endParaRPr lang="es-CR" dirty="0"/>
          </a:p>
        </p:txBody>
      </p:sp>
      <p:sp>
        <p:nvSpPr>
          <p:cNvPr id="2" name="Rectangle 1"/>
          <p:cNvSpPr/>
          <p:nvPr/>
        </p:nvSpPr>
        <p:spPr>
          <a:xfrm>
            <a:off x="0" y="5867400"/>
            <a:ext cx="9144000" cy="830997"/>
          </a:xfrm>
          <a:prstGeom prst="rect">
            <a:avLst/>
          </a:prstGeom>
        </p:spPr>
        <p:txBody>
          <a:bodyPr wrap="square">
            <a:spAutoFit/>
          </a:bodyPr>
          <a:lstStyle/>
          <a:p>
            <a:pPr lvl="0" algn="ctr"/>
            <a:r>
              <a:rPr lang="es-CR" sz="4800" b="1" i="1" dirty="0">
                <a:ln>
                  <a:solidFill>
                    <a:srgbClr val="DC9E1F"/>
                  </a:solidFill>
                </a:ln>
                <a:solidFill>
                  <a:srgbClr val="FFFFFF"/>
                </a:solidFill>
                <a:effectLst>
                  <a:outerShdw blurRad="38100" dist="38100" dir="2700000" algn="tl">
                    <a:srgbClr val="000000">
                      <a:alpha val="43137"/>
                    </a:srgbClr>
                  </a:outerShdw>
                </a:effectLst>
                <a:latin typeface="Georgia" pitchFamily="18" charset="0"/>
              </a:rPr>
              <a:t>Gen 3:15</a:t>
            </a:r>
            <a:endParaRPr lang="es-CR" sz="4800" i="1" dirty="0">
              <a:ln>
                <a:solidFill>
                  <a:srgbClr val="DC9E1F"/>
                </a:solidFill>
              </a:ln>
              <a:solidFill>
                <a:srgbClr val="FFFFFF"/>
              </a:solidFill>
              <a:latin typeface="Georgia" pitchFamily="18" charset="0"/>
            </a:endParaRPr>
          </a:p>
        </p:txBody>
      </p:sp>
    </p:spTree>
    <p:extLst>
      <p:ext uri="{BB962C8B-B14F-4D97-AF65-F5344CB8AC3E}">
        <p14:creationId xmlns:p14="http://schemas.microsoft.com/office/powerpoint/2010/main" val="2857316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990600"/>
            <a:ext cx="8763000" cy="4339650"/>
          </a:xfrm>
          <a:prstGeom prst="rect">
            <a:avLst/>
          </a:prstGeom>
          <a:noFill/>
        </p:spPr>
        <p:txBody>
          <a:bodyPr wrap="square" rtlCol="0">
            <a:spAutoFit/>
          </a:bodyPr>
          <a:lstStyle/>
          <a:p>
            <a:pPr algn="ctr">
              <a:lnSpc>
                <a:spcPct val="115000"/>
              </a:lnSpc>
            </a:pPr>
            <a:r>
              <a:rPr lang="es-CR" sz="4800" dirty="0">
                <a:latin typeface="Georgia"/>
                <a:ea typeface="Calibri"/>
                <a:cs typeface="Georgia"/>
              </a:rPr>
              <a:t>Algo interesante es Noé y la familia eran los únicos de los hijos de YHVH que no se mezclaron y corrompieron así mismos </a:t>
            </a:r>
            <a:endParaRPr lang="es-CR" sz="4800" dirty="0">
              <a:effectLst/>
              <a:latin typeface="Calibri"/>
              <a:ea typeface="Calibri"/>
              <a:cs typeface="Times New Roman"/>
            </a:endParaRPr>
          </a:p>
        </p:txBody>
      </p:sp>
    </p:spTree>
    <p:extLst>
      <p:ext uri="{BB962C8B-B14F-4D97-AF65-F5344CB8AC3E}">
        <p14:creationId xmlns:p14="http://schemas.microsoft.com/office/powerpoint/2010/main" val="18490226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371600"/>
            <a:ext cx="8763000" cy="3785652"/>
          </a:xfrm>
          <a:prstGeom prst="rect">
            <a:avLst/>
          </a:prstGeom>
        </p:spPr>
        <p:txBody>
          <a:bodyPr wrap="square">
            <a:spAutoFit/>
          </a:bodyPr>
          <a:lstStyle/>
          <a:p>
            <a:pPr algn="ctr"/>
            <a:r>
              <a:rPr lang="es-CR" sz="4000" dirty="0" smtClean="0">
                <a:latin typeface="Georgia"/>
                <a:ea typeface="Calibri"/>
                <a:cs typeface="Georgia"/>
              </a:rPr>
              <a:t>La vida de Noé es </a:t>
            </a:r>
            <a:r>
              <a:rPr lang="es-CR" sz="4000" dirty="0">
                <a:latin typeface="Georgia"/>
                <a:ea typeface="Calibri"/>
                <a:cs typeface="Georgia"/>
              </a:rPr>
              <a:t>un ejemplo y una imagen del remanente porque él </a:t>
            </a:r>
            <a:r>
              <a:rPr lang="es-CR" sz="4000" dirty="0" smtClean="0">
                <a:latin typeface="Georgia"/>
                <a:ea typeface="Calibri"/>
                <a:cs typeface="Georgia"/>
              </a:rPr>
              <a:t>fue obediente </a:t>
            </a:r>
            <a:r>
              <a:rPr lang="es-CR" sz="4000" dirty="0">
                <a:latin typeface="Georgia"/>
                <a:ea typeface="Calibri"/>
                <a:cs typeface="Georgia"/>
              </a:rPr>
              <a:t>a la palabra del Eterno en una manera dónde él se quedó puro y libre de mancha porque se separó </a:t>
            </a:r>
            <a:r>
              <a:rPr lang="es-CR" sz="4000" dirty="0" smtClean="0">
                <a:latin typeface="Georgia"/>
                <a:ea typeface="Calibri"/>
                <a:cs typeface="Georgia"/>
              </a:rPr>
              <a:t>de lo </a:t>
            </a:r>
            <a:r>
              <a:rPr lang="es-CR" sz="4000" dirty="0">
                <a:latin typeface="Georgia"/>
                <a:ea typeface="Calibri"/>
                <a:cs typeface="Georgia"/>
              </a:rPr>
              <a:t>profano. </a:t>
            </a:r>
            <a:endParaRPr lang="es-CR" dirty="0">
              <a:solidFill>
                <a:srgbClr val="FFFF00"/>
              </a:solidFill>
            </a:endParaRPr>
          </a:p>
        </p:txBody>
      </p:sp>
      <p:sp>
        <p:nvSpPr>
          <p:cNvPr id="5" name="TextBox 4"/>
          <p:cNvSpPr txBox="1"/>
          <p:nvPr/>
        </p:nvSpPr>
        <p:spPr>
          <a:xfrm>
            <a:off x="0" y="0"/>
            <a:ext cx="9144000" cy="923330"/>
          </a:xfrm>
          <a:prstGeom prst="rect">
            <a:avLst/>
          </a:prstGeom>
          <a:noFill/>
        </p:spPr>
        <p:txBody>
          <a:bodyPr wrap="square" rtlCol="0">
            <a:spAutoFit/>
          </a:bodyPr>
          <a:lstStyle/>
          <a:p>
            <a:pPr algn="ctr"/>
            <a:r>
              <a:rPr lang="es-CR" sz="5400" dirty="0" smtClean="0">
                <a:solidFill>
                  <a:srgbClr val="FFC000"/>
                </a:solidFill>
                <a:effectLst>
                  <a:outerShdw blurRad="38100" dist="38100" dir="2700000" algn="tl">
                    <a:srgbClr val="000000">
                      <a:alpha val="43137"/>
                    </a:srgbClr>
                  </a:outerShdw>
                </a:effectLst>
                <a:latin typeface="Huxtable" pitchFamily="2" charset="0"/>
              </a:rPr>
              <a:t>Noé y el remanente </a:t>
            </a:r>
            <a:endParaRPr lang="es-CR" sz="5400" dirty="0">
              <a:solidFill>
                <a:srgbClr val="FFC000"/>
              </a:solidFill>
              <a:effectLst>
                <a:outerShdw blurRad="38100" dist="38100" dir="2700000" algn="tl">
                  <a:srgbClr val="000000">
                    <a:alpha val="43137"/>
                  </a:srgbClr>
                </a:outerShdw>
              </a:effectLst>
              <a:latin typeface="Huxtable" pitchFamily="2" charset="0"/>
            </a:endParaRPr>
          </a:p>
        </p:txBody>
      </p:sp>
    </p:spTree>
    <p:extLst>
      <p:ext uri="{BB962C8B-B14F-4D97-AF65-F5344CB8AC3E}">
        <p14:creationId xmlns:p14="http://schemas.microsoft.com/office/powerpoint/2010/main" val="3287322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3779" y="533400"/>
            <a:ext cx="8458200" cy="1938992"/>
          </a:xfrm>
          <a:prstGeom prst="rect">
            <a:avLst/>
          </a:prstGeom>
          <a:noFill/>
        </p:spPr>
        <p:txBody>
          <a:bodyPr wrap="square" rtlCol="0">
            <a:spAutoFit/>
          </a:bodyPr>
          <a:lstStyle/>
          <a:p>
            <a:pPr algn="ctr"/>
            <a:r>
              <a:rPr lang="es-CR" sz="4000" i="1" dirty="0" smtClean="0">
                <a:solidFill>
                  <a:srgbClr val="FFFF00"/>
                </a:solidFill>
                <a:latin typeface="Georgia"/>
                <a:ea typeface="Calibri"/>
                <a:cs typeface="Georgia"/>
              </a:rPr>
              <a:t>(YHVH) que </a:t>
            </a:r>
            <a:r>
              <a:rPr lang="es-CR" sz="4000" i="1" dirty="0">
                <a:solidFill>
                  <a:srgbClr val="FFFF00"/>
                </a:solidFill>
                <a:latin typeface="Georgia"/>
                <a:ea typeface="Calibri"/>
                <a:cs typeface="Georgia"/>
              </a:rPr>
              <a:t>declaro el fin desde el principio y desde la antigüedad lo que no ha sido hecho. </a:t>
            </a:r>
            <a:r>
              <a:rPr lang="es-CR" sz="4000" b="1" dirty="0">
                <a:latin typeface="Georgia"/>
                <a:ea typeface="Calibri"/>
                <a:cs typeface="Georgia"/>
              </a:rPr>
              <a:t>Isa 46:10</a:t>
            </a:r>
            <a:endParaRPr lang="es-CR" sz="3700" b="1" dirty="0">
              <a:effectLst>
                <a:outerShdw blurRad="38100" dist="38100" dir="2700000" algn="tl">
                  <a:srgbClr val="000000">
                    <a:alpha val="43137"/>
                  </a:srgbClr>
                </a:outerShdw>
              </a:effectLst>
            </a:endParaRPr>
          </a:p>
        </p:txBody>
      </p:sp>
      <p:sp>
        <p:nvSpPr>
          <p:cNvPr id="6" name="TextBox 5"/>
          <p:cNvSpPr txBox="1"/>
          <p:nvPr/>
        </p:nvSpPr>
        <p:spPr>
          <a:xfrm>
            <a:off x="0" y="3352800"/>
            <a:ext cx="9144000" cy="1938992"/>
          </a:xfrm>
          <a:prstGeom prst="rect">
            <a:avLst/>
          </a:prstGeom>
          <a:noFill/>
        </p:spPr>
        <p:txBody>
          <a:bodyPr wrap="square" rtlCol="0">
            <a:spAutoFit/>
          </a:bodyPr>
          <a:lstStyle/>
          <a:p>
            <a:pPr algn="ctr"/>
            <a:r>
              <a:rPr lang="es-CR" sz="4000" dirty="0" smtClean="0"/>
              <a:t>de acuerdo de ese pasaje si hay un remanente en el principio, hay un remanente en los tiempos finales</a:t>
            </a:r>
            <a:endParaRPr lang="es-CR" sz="4000" dirty="0"/>
          </a:p>
        </p:txBody>
      </p:sp>
    </p:spTree>
    <p:extLst>
      <p:ext uri="{BB962C8B-B14F-4D97-AF65-F5344CB8AC3E}">
        <p14:creationId xmlns:p14="http://schemas.microsoft.com/office/powerpoint/2010/main" val="1356558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5973" y="1600200"/>
            <a:ext cx="8610600" cy="2862322"/>
          </a:xfrm>
          <a:prstGeom prst="rect">
            <a:avLst/>
          </a:prstGeom>
          <a:gradFill>
            <a:gsLst>
              <a:gs pos="68000">
                <a:schemeClr val="accent6">
                  <a:shade val="85000"/>
                  <a:alpha val="77000"/>
                  <a:lumMod val="54000"/>
                </a:schemeClr>
              </a:gs>
              <a:gs pos="100000">
                <a:schemeClr val="accent6">
                  <a:tint val="90000"/>
                  <a:alpha val="100000"/>
                  <a:satMod val="200000"/>
                </a:schemeClr>
              </a:gs>
            </a:gsLst>
            <a:path path="shape">
              <a:fillToRect l="50000" t="50000" r="50000" b="50000"/>
            </a:path>
          </a:gradFill>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s-CR" sz="3600" i="1" dirty="0">
                <a:solidFill>
                  <a:srgbClr val="FFFF00"/>
                </a:solidFill>
              </a:rPr>
              <a:t>Entonces el dragón se enfureció contra la mujer, y salió para hacer guerra contra el resto de la descendencia de ella, los que guardan los mandamientos de YHVH y tienen el testimonio de Y’shua. </a:t>
            </a:r>
            <a:r>
              <a:rPr lang="es-CR" sz="3600" b="1" dirty="0" err="1"/>
              <a:t>Apoc</a:t>
            </a:r>
            <a:r>
              <a:rPr lang="es-CR" sz="3600" b="1" dirty="0"/>
              <a:t> 12:17</a:t>
            </a:r>
            <a:endParaRPr lang="es-CR" sz="3600" dirty="0"/>
          </a:p>
        </p:txBody>
      </p:sp>
    </p:spTree>
    <p:extLst>
      <p:ext uri="{BB962C8B-B14F-4D97-AF65-F5344CB8AC3E}">
        <p14:creationId xmlns:p14="http://schemas.microsoft.com/office/powerpoint/2010/main" val="624852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bg1">
            <a:alpha val="78000"/>
          </a:schemeClr>
        </a:solidFill>
        <a:effectLst/>
      </p:bgPr>
    </p:bg>
    <p:spTree>
      <p:nvGrpSpPr>
        <p:cNvPr id="1" name=""/>
        <p:cNvGrpSpPr/>
        <p:nvPr/>
      </p:nvGrpSpPr>
      <p:grpSpPr>
        <a:xfrm>
          <a:off x="0" y="0"/>
          <a:ext cx="0" cy="0"/>
          <a:chOff x="0" y="0"/>
          <a:chExt cx="0" cy="0"/>
        </a:xfrm>
      </p:grpSpPr>
      <p:sp>
        <p:nvSpPr>
          <p:cNvPr id="2" name="Rectangle 1"/>
          <p:cNvSpPr/>
          <p:nvPr/>
        </p:nvSpPr>
        <p:spPr>
          <a:xfrm>
            <a:off x="7881" y="304800"/>
            <a:ext cx="9136117" cy="2003625"/>
          </a:xfrm>
          <a:prstGeom prst="rect">
            <a:avLst/>
          </a:prstGeom>
        </p:spPr>
        <p:txBody>
          <a:bodyPr wrap="square">
            <a:spAutoFit/>
          </a:bodyPr>
          <a:lstStyle/>
          <a:p>
            <a:pPr>
              <a:lnSpc>
                <a:spcPct val="115000"/>
              </a:lnSpc>
            </a:pPr>
            <a:r>
              <a:rPr lang="es-CR" sz="3600" dirty="0" smtClean="0">
                <a:latin typeface="Georgia"/>
                <a:ea typeface="Calibri"/>
                <a:cs typeface="Georgia"/>
              </a:rPr>
              <a:t>Si Noé </a:t>
            </a:r>
            <a:r>
              <a:rPr lang="es-CR" sz="3600" dirty="0">
                <a:latin typeface="Georgia"/>
                <a:ea typeface="Calibri"/>
                <a:cs typeface="Georgia"/>
              </a:rPr>
              <a:t>era perfecto (</a:t>
            </a:r>
            <a:r>
              <a:rPr lang="es-CR" sz="3600" dirty="0" smtClean="0">
                <a:latin typeface="Georgia"/>
                <a:ea typeface="Calibri"/>
                <a:cs typeface="Georgia"/>
              </a:rPr>
              <a:t>libre </a:t>
            </a:r>
            <a:r>
              <a:rPr lang="es-CR" sz="3600" dirty="0">
                <a:latin typeface="Georgia"/>
                <a:ea typeface="Calibri"/>
                <a:cs typeface="Georgia"/>
              </a:rPr>
              <a:t>de </a:t>
            </a:r>
            <a:r>
              <a:rPr lang="es-CR" sz="3600" dirty="0" smtClean="0">
                <a:latin typeface="Georgia"/>
                <a:ea typeface="Calibri"/>
                <a:cs typeface="Georgia"/>
              </a:rPr>
              <a:t>mancha) </a:t>
            </a:r>
            <a:r>
              <a:rPr lang="es-CR" sz="3600" dirty="0">
                <a:latin typeface="Georgia"/>
                <a:ea typeface="Calibri"/>
                <a:cs typeface="Georgia"/>
              </a:rPr>
              <a:t>en los tiempos de él y en los tiempos finales hay un remanente </a:t>
            </a:r>
            <a:r>
              <a:rPr lang="es-CR" sz="3600" dirty="0" smtClean="0">
                <a:latin typeface="Georgia"/>
                <a:ea typeface="Calibri"/>
                <a:cs typeface="Georgia"/>
              </a:rPr>
              <a:t>libre </a:t>
            </a:r>
            <a:r>
              <a:rPr lang="es-CR" sz="3600" dirty="0">
                <a:latin typeface="Georgia"/>
                <a:ea typeface="Calibri"/>
                <a:cs typeface="Georgia"/>
              </a:rPr>
              <a:t>de </a:t>
            </a:r>
            <a:r>
              <a:rPr lang="es-CR" sz="3600" dirty="0" smtClean="0">
                <a:latin typeface="Georgia"/>
                <a:ea typeface="Calibri"/>
                <a:cs typeface="Georgia"/>
              </a:rPr>
              <a:t>mancha entonces</a:t>
            </a:r>
          </a:p>
        </p:txBody>
      </p:sp>
      <p:sp>
        <p:nvSpPr>
          <p:cNvPr id="3" name="Rectangle 2"/>
          <p:cNvSpPr/>
          <p:nvPr/>
        </p:nvSpPr>
        <p:spPr>
          <a:xfrm>
            <a:off x="7882" y="2307977"/>
            <a:ext cx="9136117" cy="1325940"/>
          </a:xfrm>
          <a:prstGeom prst="rect">
            <a:avLst/>
          </a:prstGeom>
        </p:spPr>
        <p:txBody>
          <a:bodyPr wrap="square">
            <a:spAutoFit/>
          </a:bodyPr>
          <a:lstStyle/>
          <a:p>
            <a:pPr lvl="0">
              <a:lnSpc>
                <a:spcPct val="115000"/>
              </a:lnSpc>
            </a:pPr>
            <a:r>
              <a:rPr lang="es-CR" sz="3600" b="1" dirty="0" smtClean="0">
                <a:solidFill>
                  <a:srgbClr val="FFC000"/>
                </a:solidFill>
                <a:latin typeface="Georgia" pitchFamily="18" charset="0"/>
              </a:rPr>
              <a:t>¿</a:t>
            </a:r>
            <a:r>
              <a:rPr lang="es-CR" sz="3600" b="1" dirty="0" smtClean="0">
                <a:solidFill>
                  <a:srgbClr val="FFC000"/>
                </a:solidFill>
                <a:latin typeface="Georgia"/>
                <a:ea typeface="Calibri"/>
                <a:cs typeface="Georgia"/>
              </a:rPr>
              <a:t> </a:t>
            </a:r>
            <a:r>
              <a:rPr lang="es-CR" sz="3600" b="1" dirty="0">
                <a:solidFill>
                  <a:srgbClr val="FFC000"/>
                </a:solidFill>
                <a:latin typeface="Georgia"/>
                <a:ea typeface="Calibri"/>
                <a:cs typeface="Georgia"/>
              </a:rPr>
              <a:t>que es </a:t>
            </a:r>
            <a:r>
              <a:rPr lang="es-CR" sz="3600" b="1" dirty="0" smtClean="0">
                <a:solidFill>
                  <a:srgbClr val="FFC000"/>
                </a:solidFill>
                <a:latin typeface="Georgia"/>
                <a:ea typeface="Calibri"/>
                <a:cs typeface="Georgia"/>
              </a:rPr>
              <a:t>lo que  se espera </a:t>
            </a:r>
            <a:r>
              <a:rPr lang="es-CR" sz="3600" b="1" dirty="0">
                <a:solidFill>
                  <a:srgbClr val="FFC000"/>
                </a:solidFill>
                <a:latin typeface="Georgia"/>
                <a:ea typeface="Calibri"/>
                <a:cs typeface="Georgia"/>
              </a:rPr>
              <a:t>de usted y de </a:t>
            </a:r>
            <a:r>
              <a:rPr lang="es-CR" sz="3600" b="1" dirty="0" smtClean="0">
                <a:solidFill>
                  <a:srgbClr val="FFC000"/>
                </a:solidFill>
                <a:latin typeface="Georgia"/>
                <a:ea typeface="Calibri"/>
                <a:cs typeface="Georgia"/>
              </a:rPr>
              <a:t>mí?</a:t>
            </a:r>
            <a:endParaRPr lang="es-CR" sz="3600" dirty="0">
              <a:solidFill>
                <a:srgbClr val="FFC000"/>
              </a:solidFill>
              <a:latin typeface="Calibri"/>
              <a:ea typeface="Calibri"/>
              <a:cs typeface="Times New Roman"/>
            </a:endParaRPr>
          </a:p>
        </p:txBody>
      </p:sp>
      <p:sp>
        <p:nvSpPr>
          <p:cNvPr id="6" name="Rectangle 5"/>
          <p:cNvSpPr/>
          <p:nvPr/>
        </p:nvSpPr>
        <p:spPr>
          <a:xfrm>
            <a:off x="21021" y="3429000"/>
            <a:ext cx="9136116" cy="5136791"/>
          </a:xfrm>
          <a:prstGeom prst="rect">
            <a:avLst/>
          </a:prstGeom>
        </p:spPr>
        <p:txBody>
          <a:bodyPr wrap="square">
            <a:spAutoFit/>
          </a:bodyPr>
          <a:lstStyle/>
          <a:p>
            <a:pPr>
              <a:lnSpc>
                <a:spcPct val="115000"/>
              </a:lnSpc>
            </a:pPr>
            <a:r>
              <a:rPr lang="es-CR" sz="3600" dirty="0">
                <a:latin typeface="Georgia"/>
                <a:ea typeface="Calibri"/>
                <a:cs typeface="Georgia"/>
              </a:rPr>
              <a:t>Si Noé no </a:t>
            </a:r>
            <a:r>
              <a:rPr lang="es-CR" sz="3600" dirty="0" smtClean="0">
                <a:latin typeface="Georgia"/>
                <a:ea typeface="Calibri"/>
                <a:cs typeface="Georgia"/>
              </a:rPr>
              <a:t>se mezclo </a:t>
            </a:r>
            <a:r>
              <a:rPr lang="es-CR" sz="3600" dirty="0">
                <a:latin typeface="Georgia"/>
                <a:ea typeface="Calibri"/>
                <a:cs typeface="Georgia"/>
              </a:rPr>
              <a:t>con las cosas comunes inmundas y </a:t>
            </a:r>
            <a:r>
              <a:rPr lang="es-CR" sz="3600" dirty="0" smtClean="0">
                <a:latin typeface="Georgia"/>
                <a:ea typeface="Calibri"/>
                <a:cs typeface="Georgia"/>
              </a:rPr>
              <a:t>profanas  </a:t>
            </a:r>
          </a:p>
          <a:p>
            <a:pPr>
              <a:lnSpc>
                <a:spcPct val="115000"/>
              </a:lnSpc>
            </a:pPr>
            <a:endParaRPr lang="es-CR" sz="3600" dirty="0">
              <a:latin typeface="Georgia"/>
              <a:ea typeface="Calibri"/>
              <a:cs typeface="Georgia"/>
            </a:endParaRPr>
          </a:p>
          <a:p>
            <a:pPr lvl="0">
              <a:lnSpc>
                <a:spcPct val="115000"/>
              </a:lnSpc>
            </a:pPr>
            <a:r>
              <a:rPr lang="es-CR" sz="3600" b="1" dirty="0">
                <a:solidFill>
                  <a:srgbClr val="FFC000"/>
                </a:solidFill>
                <a:latin typeface="Georgia" pitchFamily="18" charset="0"/>
              </a:rPr>
              <a:t>¿</a:t>
            </a:r>
            <a:r>
              <a:rPr lang="es-CR" sz="3600" b="1" dirty="0">
                <a:solidFill>
                  <a:srgbClr val="FFC000"/>
                </a:solidFill>
                <a:latin typeface="Georgia"/>
                <a:ea typeface="Calibri"/>
                <a:cs typeface="Georgia"/>
              </a:rPr>
              <a:t> que es lo que  se espera de usted y de mí?</a:t>
            </a:r>
            <a:endParaRPr lang="es-CR" sz="3600" dirty="0">
              <a:solidFill>
                <a:srgbClr val="FFC000"/>
              </a:solidFill>
              <a:latin typeface="Calibri"/>
              <a:ea typeface="Calibri"/>
              <a:cs typeface="Times New Roman"/>
            </a:endParaRPr>
          </a:p>
          <a:p>
            <a:pPr>
              <a:lnSpc>
                <a:spcPct val="115000"/>
              </a:lnSpc>
            </a:pPr>
            <a:endParaRPr lang="es-CR" sz="3600" dirty="0" smtClean="0">
              <a:latin typeface="Georgia"/>
              <a:ea typeface="Calibri"/>
              <a:cs typeface="Georgia"/>
            </a:endParaRPr>
          </a:p>
          <a:p>
            <a:pPr>
              <a:lnSpc>
                <a:spcPct val="115000"/>
              </a:lnSpc>
            </a:pPr>
            <a:endParaRPr lang="es-CR" sz="3600" dirty="0">
              <a:latin typeface="Georgia"/>
              <a:ea typeface="Calibri"/>
              <a:cs typeface="Georgia"/>
            </a:endParaRPr>
          </a:p>
          <a:p>
            <a:pPr>
              <a:lnSpc>
                <a:spcPct val="115000"/>
              </a:lnSpc>
            </a:pPr>
            <a:endParaRPr lang="es-CR" sz="3600" dirty="0" smtClean="0">
              <a:latin typeface="Georgia"/>
              <a:ea typeface="Calibri"/>
              <a:cs typeface="Georgia"/>
            </a:endParaRPr>
          </a:p>
        </p:txBody>
      </p:sp>
    </p:spTree>
    <p:extLst>
      <p:ext uri="{BB962C8B-B14F-4D97-AF65-F5344CB8AC3E}">
        <p14:creationId xmlns:p14="http://schemas.microsoft.com/office/powerpoint/2010/main" val="651699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9034" y="1371600"/>
            <a:ext cx="8610600" cy="3139321"/>
          </a:xfrm>
          <a:prstGeom prst="rect">
            <a:avLst/>
          </a:prstGeom>
        </p:spPr>
        <p:txBody>
          <a:bodyPr wrap="square">
            <a:spAutoFit/>
          </a:bodyPr>
          <a:lstStyle/>
          <a:p>
            <a:pPr algn="ctr"/>
            <a:r>
              <a:rPr lang="es-CR" sz="3600" i="1" dirty="0">
                <a:solidFill>
                  <a:srgbClr val="FFFF00"/>
                </a:solidFill>
              </a:rPr>
              <a:t>Por tanto, SALID DE EN MEDIO DE ELLOS Y APARTAOS, dice Elohim; Y NO TOQUEIS LO INMUNDO, y yo os recibiré. Y yo seré para vosotros padre, y vosotros seréis para mí hijos e hijas, dice Elohim Todopoderoso. </a:t>
            </a:r>
            <a:r>
              <a:rPr lang="es-CR" sz="3600" i="1" dirty="0" smtClean="0">
                <a:solidFill>
                  <a:srgbClr val="000000"/>
                </a:solidFill>
                <a:latin typeface="Georgia"/>
              </a:rPr>
              <a:t>Sois</a:t>
            </a:r>
            <a:r>
              <a:rPr lang="es-CR" sz="3600" i="0" dirty="0" smtClean="0">
                <a:solidFill>
                  <a:prstClr val="black"/>
                </a:solidFill>
                <a:latin typeface="Georgia"/>
              </a:rPr>
              <a:t> </a:t>
            </a:r>
            <a:r>
              <a:rPr lang="es-CR" sz="2800" i="0" dirty="0" smtClean="0">
                <a:solidFill>
                  <a:prstClr val="black"/>
                </a:solidFill>
                <a:latin typeface="Georgia"/>
              </a:rPr>
              <a:t>hijos del</a:t>
            </a:r>
            <a:r>
              <a:rPr lang="es-CR" sz="2800" i="0" dirty="0" smtClean="0">
                <a:solidFill>
                  <a:srgbClr val="000000"/>
                </a:solidFill>
                <a:latin typeface="Georgia"/>
              </a:rPr>
              <a:t>)</a:t>
            </a:r>
            <a:endParaRPr lang="es-CR" sz="2800" i="0" dirty="0" smtClean="0">
              <a:solidFill>
                <a:prstClr val="black"/>
              </a:solidFill>
              <a:latin typeface="Georgia"/>
            </a:endParaRPr>
          </a:p>
          <a:p>
            <a:endParaRPr lang="es-CR" i="0" dirty="0" smtClean="0">
              <a:solidFill>
                <a:prstClr val="black"/>
              </a:solidFill>
              <a:latin typeface="Georgia"/>
            </a:endParaRPr>
          </a:p>
        </p:txBody>
      </p:sp>
      <p:sp>
        <p:nvSpPr>
          <p:cNvPr id="7" name="Rectangle 6"/>
          <p:cNvSpPr/>
          <p:nvPr/>
        </p:nvSpPr>
        <p:spPr>
          <a:xfrm>
            <a:off x="2476646" y="4828859"/>
            <a:ext cx="3586238" cy="707886"/>
          </a:xfrm>
          <a:prstGeom prst="rect">
            <a:avLst/>
          </a:prstGeom>
        </p:spPr>
        <p:txBody>
          <a:bodyPr wrap="none">
            <a:spAutoFit/>
          </a:bodyPr>
          <a:lstStyle/>
          <a:p>
            <a:pPr lvl="0" algn="ctr"/>
            <a:r>
              <a:rPr lang="es-CR" sz="4000" b="1" i="1" dirty="0" smtClean="0">
                <a:ln>
                  <a:solidFill>
                    <a:srgbClr val="DC9E1F"/>
                  </a:solidFill>
                </a:ln>
                <a:solidFill>
                  <a:srgbClr val="FFFFFF"/>
                </a:solidFill>
                <a:effectLst>
                  <a:outerShdw blurRad="38100" dist="38100" dir="2700000" algn="tl">
                    <a:srgbClr val="000000">
                      <a:alpha val="43137"/>
                    </a:srgbClr>
                  </a:outerShdw>
                </a:effectLst>
                <a:latin typeface="Georgia" pitchFamily="18" charset="0"/>
              </a:rPr>
              <a:t>2 </a:t>
            </a:r>
            <a:r>
              <a:rPr lang="es-CR" sz="4000" b="1" i="1" dirty="0" err="1" smtClean="0">
                <a:ln>
                  <a:solidFill>
                    <a:srgbClr val="DC9E1F"/>
                  </a:solidFill>
                </a:ln>
                <a:solidFill>
                  <a:srgbClr val="FFFFFF"/>
                </a:solidFill>
                <a:effectLst>
                  <a:outerShdw blurRad="38100" dist="38100" dir="2700000" algn="tl">
                    <a:srgbClr val="000000">
                      <a:alpha val="43137"/>
                    </a:srgbClr>
                  </a:outerShdw>
                </a:effectLst>
                <a:latin typeface="Georgia" pitchFamily="18" charset="0"/>
              </a:rPr>
              <a:t>Cor</a:t>
            </a:r>
            <a:r>
              <a:rPr lang="es-CR" sz="4000" b="1" i="1" dirty="0" smtClean="0">
                <a:ln>
                  <a:solidFill>
                    <a:srgbClr val="DC9E1F"/>
                  </a:solidFill>
                </a:ln>
                <a:solidFill>
                  <a:srgbClr val="FFFFFF"/>
                </a:solidFill>
                <a:effectLst>
                  <a:outerShdw blurRad="38100" dist="38100" dir="2700000" algn="tl">
                    <a:srgbClr val="000000">
                      <a:alpha val="43137"/>
                    </a:srgbClr>
                  </a:outerShdw>
                </a:effectLst>
                <a:latin typeface="Georgia" pitchFamily="18" charset="0"/>
              </a:rPr>
              <a:t> 6:17-18</a:t>
            </a:r>
            <a:endParaRPr lang="es-CR" sz="4000" i="1" dirty="0">
              <a:ln>
                <a:solidFill>
                  <a:srgbClr val="DC9E1F"/>
                </a:solidFill>
              </a:ln>
              <a:solidFill>
                <a:srgbClr val="FFFFFF"/>
              </a:solidFill>
              <a:latin typeface="Georgia" pitchFamily="18" charset="0"/>
            </a:endParaRPr>
          </a:p>
        </p:txBody>
      </p:sp>
    </p:spTree>
    <p:extLst>
      <p:ext uri="{BB962C8B-B14F-4D97-AF65-F5344CB8AC3E}">
        <p14:creationId xmlns:p14="http://schemas.microsoft.com/office/powerpoint/2010/main" val="37094799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447800"/>
            <a:ext cx="8763000" cy="2878737"/>
          </a:xfrm>
          <a:prstGeom prst="rect">
            <a:avLst/>
          </a:prstGeom>
        </p:spPr>
        <p:txBody>
          <a:bodyPr wrap="square">
            <a:spAutoFit/>
          </a:bodyPr>
          <a:lstStyle/>
          <a:p>
            <a:pPr>
              <a:lnSpc>
                <a:spcPct val="115000"/>
              </a:lnSpc>
            </a:pPr>
            <a:r>
              <a:rPr lang="es-CR" sz="4000" dirty="0" smtClean="0">
                <a:latin typeface="Georgia"/>
                <a:ea typeface="Calibri"/>
                <a:cs typeface="Georgia"/>
              </a:rPr>
              <a:t>Esta </a:t>
            </a:r>
            <a:r>
              <a:rPr lang="es-CR" sz="4000" dirty="0">
                <a:latin typeface="Georgia"/>
                <a:ea typeface="Calibri"/>
                <a:cs typeface="Georgia"/>
              </a:rPr>
              <a:t>es la llamada para el pueblo de Israel hoy día: </a:t>
            </a:r>
            <a:r>
              <a:rPr lang="es-CR" sz="4000" b="1" dirty="0" smtClean="0">
                <a:solidFill>
                  <a:srgbClr val="FFFF00"/>
                </a:solidFill>
                <a:effectLst>
                  <a:outerShdw blurRad="38100" dist="38100" dir="2700000" algn="tl">
                    <a:srgbClr val="000000">
                      <a:alpha val="43137"/>
                    </a:srgbClr>
                  </a:outerShdw>
                </a:effectLst>
                <a:latin typeface="Georgia"/>
                <a:ea typeface="Calibri"/>
                <a:cs typeface="Georgia"/>
              </a:rPr>
              <a:t>salid </a:t>
            </a:r>
            <a:r>
              <a:rPr lang="es-CR" sz="4000" b="1" dirty="0">
                <a:solidFill>
                  <a:srgbClr val="FFFF00"/>
                </a:solidFill>
                <a:effectLst>
                  <a:outerShdw blurRad="38100" dist="38100" dir="2700000" algn="tl">
                    <a:srgbClr val="000000">
                      <a:alpha val="43137"/>
                    </a:srgbClr>
                  </a:outerShdw>
                </a:effectLst>
                <a:latin typeface="Georgia"/>
                <a:ea typeface="Calibri"/>
                <a:cs typeface="Georgia"/>
              </a:rPr>
              <a:t>de en medio de </a:t>
            </a:r>
            <a:r>
              <a:rPr lang="es-CR" sz="4000" b="1" dirty="0" smtClean="0">
                <a:solidFill>
                  <a:srgbClr val="FFFF00"/>
                </a:solidFill>
                <a:effectLst>
                  <a:outerShdw blurRad="38100" dist="38100" dir="2700000" algn="tl">
                    <a:srgbClr val="000000">
                      <a:alpha val="43137"/>
                    </a:srgbClr>
                  </a:outerShdw>
                </a:effectLst>
                <a:latin typeface="Georgia"/>
                <a:ea typeface="Calibri"/>
                <a:cs typeface="Georgia"/>
              </a:rPr>
              <a:t>ellos </a:t>
            </a:r>
            <a:r>
              <a:rPr lang="es-CR" sz="4000" b="1" dirty="0">
                <a:solidFill>
                  <a:srgbClr val="FFFF00"/>
                </a:solidFill>
                <a:effectLst>
                  <a:outerShdw blurRad="38100" dist="38100" dir="2700000" algn="tl">
                    <a:srgbClr val="000000">
                      <a:alpha val="43137"/>
                    </a:srgbClr>
                  </a:outerShdw>
                </a:effectLst>
                <a:latin typeface="Georgia"/>
                <a:ea typeface="Calibri"/>
                <a:cs typeface="Georgia"/>
              </a:rPr>
              <a:t>y apartaos y no toquéis lo inmundo</a:t>
            </a:r>
            <a:endParaRPr lang="es-CR" sz="4000" b="1" dirty="0">
              <a:solidFill>
                <a:srgbClr val="FFFF00"/>
              </a:solidFill>
              <a:effectLst>
                <a:outerShdw blurRad="38100" dist="38100" dir="2700000" algn="tl">
                  <a:srgbClr val="000000">
                    <a:alpha val="43137"/>
                  </a:srgbClr>
                </a:outerShdw>
              </a:effectLst>
              <a:latin typeface="Calibri"/>
              <a:ea typeface="Calibri"/>
              <a:cs typeface="Times New Roman"/>
            </a:endParaRPr>
          </a:p>
        </p:txBody>
      </p:sp>
    </p:spTree>
    <p:extLst>
      <p:ext uri="{BB962C8B-B14F-4D97-AF65-F5344CB8AC3E}">
        <p14:creationId xmlns:p14="http://schemas.microsoft.com/office/powerpoint/2010/main" val="37394515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alpha val="78000"/>
          </a:schemeClr>
        </a:solidFill>
        <a:effectLst/>
      </p:bgPr>
    </p:bg>
    <p:spTree>
      <p:nvGrpSpPr>
        <p:cNvPr id="1" name=""/>
        <p:cNvGrpSpPr/>
        <p:nvPr/>
      </p:nvGrpSpPr>
      <p:grpSpPr>
        <a:xfrm>
          <a:off x="0" y="0"/>
          <a:ext cx="0" cy="0"/>
          <a:chOff x="0" y="0"/>
          <a:chExt cx="0" cy="0"/>
        </a:xfrm>
      </p:grpSpPr>
      <p:sp>
        <p:nvSpPr>
          <p:cNvPr id="2" name="Rectangle 1"/>
          <p:cNvSpPr/>
          <p:nvPr/>
        </p:nvSpPr>
        <p:spPr>
          <a:xfrm>
            <a:off x="15766" y="0"/>
            <a:ext cx="9128234" cy="2123658"/>
          </a:xfrm>
          <a:prstGeom prst="rect">
            <a:avLst/>
          </a:prstGeom>
        </p:spPr>
        <p:txBody>
          <a:bodyPr wrap="square">
            <a:spAutoFit/>
          </a:bodyPr>
          <a:lstStyle/>
          <a:p>
            <a:pPr algn="ctr"/>
            <a:r>
              <a:rPr lang="es-CR" sz="4400" b="1" dirty="0" smtClean="0">
                <a:effectLst>
                  <a:outerShdw blurRad="38100" dist="38100" dir="2700000" algn="tl">
                    <a:srgbClr val="000000">
                      <a:alpha val="43137"/>
                    </a:srgbClr>
                  </a:outerShdw>
                </a:effectLst>
              </a:rPr>
              <a:t>En </a:t>
            </a:r>
            <a:r>
              <a:rPr lang="es-CR" sz="4400" b="1" dirty="0">
                <a:effectLst>
                  <a:outerShdw blurRad="38100" dist="38100" dir="2700000" algn="tl">
                    <a:srgbClr val="000000">
                      <a:alpha val="43137"/>
                    </a:srgbClr>
                  </a:outerShdw>
                </a:effectLst>
              </a:rPr>
              <a:t>orden </a:t>
            </a:r>
            <a:r>
              <a:rPr lang="es-CR" sz="4400" b="1" dirty="0" smtClean="0">
                <a:effectLst>
                  <a:outerShdw blurRad="38100" dist="38100" dir="2700000" algn="tl">
                    <a:srgbClr val="000000">
                      <a:alpha val="43137"/>
                    </a:srgbClr>
                  </a:outerShdw>
                </a:effectLst>
              </a:rPr>
              <a:t>para restaurar </a:t>
            </a:r>
            <a:r>
              <a:rPr lang="es-CR" sz="4400" b="1" dirty="0">
                <a:effectLst>
                  <a:outerShdw blurRad="38100" dist="38100" dir="2700000" algn="tl">
                    <a:srgbClr val="000000">
                      <a:alpha val="43137"/>
                    </a:srgbClr>
                  </a:outerShdw>
                </a:effectLst>
              </a:rPr>
              <a:t>el camino del Eterno hay dos pasos fundamentales en mi </a:t>
            </a:r>
            <a:r>
              <a:rPr lang="es-CR" sz="4400" b="1" dirty="0" smtClean="0">
                <a:effectLst>
                  <a:outerShdw blurRad="38100" dist="38100" dir="2700000" algn="tl">
                    <a:srgbClr val="000000">
                      <a:alpha val="43137"/>
                    </a:srgbClr>
                  </a:outerShdw>
                </a:effectLst>
              </a:rPr>
              <a:t>opinión</a:t>
            </a:r>
            <a:endParaRPr lang="es-CR" sz="4400" b="1" dirty="0">
              <a:effectLst>
                <a:outerShdw blurRad="38100" dist="38100" dir="2700000" algn="tl">
                  <a:srgbClr val="000000">
                    <a:alpha val="43137"/>
                  </a:srgbClr>
                </a:outerShdw>
              </a:effectLst>
            </a:endParaRPr>
          </a:p>
        </p:txBody>
      </p:sp>
      <p:sp>
        <p:nvSpPr>
          <p:cNvPr id="4" name="Rectangle 3"/>
          <p:cNvSpPr/>
          <p:nvPr/>
        </p:nvSpPr>
        <p:spPr>
          <a:xfrm>
            <a:off x="0" y="2438400"/>
            <a:ext cx="9052034" cy="1138773"/>
          </a:xfrm>
          <a:prstGeom prst="rect">
            <a:avLst/>
          </a:prstGeom>
        </p:spPr>
        <p:txBody>
          <a:bodyPr wrap="square">
            <a:spAutoFit/>
          </a:bodyPr>
          <a:lstStyle/>
          <a:p>
            <a:pPr lvl="0"/>
            <a:r>
              <a:rPr lang="es-CR" sz="3400" dirty="0" smtClean="0">
                <a:solidFill>
                  <a:srgbClr val="FFFF00"/>
                </a:solidFill>
              </a:rPr>
              <a:t>1)  saber distinguir </a:t>
            </a:r>
            <a:r>
              <a:rPr lang="es-CR" sz="3400" dirty="0">
                <a:solidFill>
                  <a:srgbClr val="FFFF00"/>
                </a:solidFill>
              </a:rPr>
              <a:t>entre </a:t>
            </a:r>
            <a:r>
              <a:rPr lang="es-CR" sz="3400" dirty="0" smtClean="0">
                <a:solidFill>
                  <a:srgbClr val="FFFF00"/>
                </a:solidFill>
              </a:rPr>
              <a:t>lo santo </a:t>
            </a:r>
            <a:r>
              <a:rPr lang="es-CR" sz="3400" dirty="0">
                <a:solidFill>
                  <a:srgbClr val="FFFF00"/>
                </a:solidFill>
              </a:rPr>
              <a:t>y </a:t>
            </a:r>
            <a:r>
              <a:rPr lang="es-CR" sz="3400" dirty="0" smtClean="0">
                <a:solidFill>
                  <a:srgbClr val="FFFF00"/>
                </a:solidFill>
              </a:rPr>
              <a:t>lo profano </a:t>
            </a:r>
            <a:r>
              <a:rPr lang="es-CR" sz="3400" dirty="0">
                <a:solidFill>
                  <a:srgbClr val="FFFF00"/>
                </a:solidFill>
              </a:rPr>
              <a:t>(común) en otras palabras no </a:t>
            </a:r>
            <a:r>
              <a:rPr lang="es-CR" sz="3400" dirty="0" smtClean="0">
                <a:solidFill>
                  <a:srgbClr val="FFFF00"/>
                </a:solidFill>
              </a:rPr>
              <a:t>mezclar lo santo </a:t>
            </a:r>
            <a:r>
              <a:rPr lang="es-CR" sz="3400" dirty="0">
                <a:solidFill>
                  <a:srgbClr val="FFFF00"/>
                </a:solidFill>
              </a:rPr>
              <a:t>con </a:t>
            </a:r>
            <a:r>
              <a:rPr lang="es-CR" sz="3400" dirty="0" smtClean="0">
                <a:solidFill>
                  <a:srgbClr val="FFFF00"/>
                </a:solidFill>
              </a:rPr>
              <a:t>lo profano</a:t>
            </a:r>
            <a:endParaRPr lang="es-CR" sz="3400" dirty="0">
              <a:solidFill>
                <a:srgbClr val="FFFF00"/>
              </a:solidFill>
            </a:endParaRPr>
          </a:p>
        </p:txBody>
      </p:sp>
      <p:sp>
        <p:nvSpPr>
          <p:cNvPr id="5" name="Rectangle 4"/>
          <p:cNvSpPr/>
          <p:nvPr/>
        </p:nvSpPr>
        <p:spPr>
          <a:xfrm>
            <a:off x="0" y="4297009"/>
            <a:ext cx="9052034" cy="1661993"/>
          </a:xfrm>
          <a:prstGeom prst="rect">
            <a:avLst/>
          </a:prstGeom>
        </p:spPr>
        <p:txBody>
          <a:bodyPr wrap="square">
            <a:spAutoFit/>
          </a:bodyPr>
          <a:lstStyle/>
          <a:p>
            <a:pPr lvl="0"/>
            <a:r>
              <a:rPr lang="es-CR" sz="3400" dirty="0" smtClean="0">
                <a:solidFill>
                  <a:srgbClr val="FFFF00"/>
                </a:solidFill>
              </a:rPr>
              <a:t>2)  caminar </a:t>
            </a:r>
            <a:r>
              <a:rPr lang="es-CR" sz="3400" dirty="0">
                <a:solidFill>
                  <a:srgbClr val="FFFF00"/>
                </a:solidFill>
              </a:rPr>
              <a:t>con un buen </a:t>
            </a:r>
            <a:r>
              <a:rPr lang="es-CR" sz="3400" dirty="0" smtClean="0">
                <a:solidFill>
                  <a:srgbClr val="FFFF00"/>
                </a:solidFill>
              </a:rPr>
              <a:t>TESTIMONIO </a:t>
            </a:r>
            <a:r>
              <a:rPr lang="es-CR" sz="3400" dirty="0">
                <a:solidFill>
                  <a:srgbClr val="FFFF00"/>
                </a:solidFill>
              </a:rPr>
              <a:t>como el remanente </a:t>
            </a:r>
            <a:r>
              <a:rPr lang="es-CR" sz="3400" dirty="0" smtClean="0">
                <a:solidFill>
                  <a:srgbClr val="FFFF00"/>
                </a:solidFill>
              </a:rPr>
              <a:t>por medio de nuestras acciones no </a:t>
            </a:r>
            <a:r>
              <a:rPr lang="es-CR" sz="3400" dirty="0">
                <a:solidFill>
                  <a:srgbClr val="FFFF00"/>
                </a:solidFill>
              </a:rPr>
              <a:t>en orgullo pero humildad  </a:t>
            </a:r>
          </a:p>
        </p:txBody>
      </p:sp>
    </p:spTree>
    <p:extLst>
      <p:ext uri="{BB962C8B-B14F-4D97-AF65-F5344CB8AC3E}">
        <p14:creationId xmlns:p14="http://schemas.microsoft.com/office/powerpoint/2010/main" val="4184149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138" y="914400"/>
            <a:ext cx="9144000" cy="622543"/>
          </a:xfrm>
          <a:prstGeom prst="rect">
            <a:avLst/>
          </a:prstGeom>
        </p:spPr>
        <p:txBody>
          <a:bodyPr wrap="square">
            <a:spAutoFit/>
          </a:bodyPr>
          <a:lstStyle/>
          <a:p>
            <a:pPr algn="ctr">
              <a:lnSpc>
                <a:spcPct val="115000"/>
              </a:lnSpc>
            </a:pPr>
            <a:r>
              <a:rPr lang="es-CR" sz="3200" b="1" dirty="0">
                <a:solidFill>
                  <a:srgbClr val="FFFF00"/>
                </a:solidFill>
                <a:latin typeface="Georgia"/>
                <a:ea typeface="Calibri"/>
                <a:cs typeface="Georgia"/>
              </a:rPr>
              <a:t>¿Qué pasa cuando cumplimos los dos? </a:t>
            </a:r>
            <a:endParaRPr lang="es-CR" sz="3200" b="1" dirty="0">
              <a:solidFill>
                <a:srgbClr val="FFFF00"/>
              </a:solidFill>
              <a:effectLst/>
              <a:latin typeface="Calibri"/>
              <a:ea typeface="Calibri"/>
              <a:cs typeface="Times New Roman"/>
            </a:endParaRPr>
          </a:p>
        </p:txBody>
      </p:sp>
      <p:sp>
        <p:nvSpPr>
          <p:cNvPr id="4" name="Rectangle 3"/>
          <p:cNvSpPr/>
          <p:nvPr/>
        </p:nvSpPr>
        <p:spPr>
          <a:xfrm>
            <a:off x="0" y="3105835"/>
            <a:ext cx="9130862" cy="1323439"/>
          </a:xfrm>
          <a:prstGeom prst="rect">
            <a:avLst/>
          </a:prstGeom>
        </p:spPr>
        <p:txBody>
          <a:bodyPr wrap="square">
            <a:spAutoFit/>
          </a:bodyPr>
          <a:lstStyle/>
          <a:p>
            <a:pPr algn="ctr"/>
            <a:r>
              <a:rPr lang="es-CR" sz="4000" dirty="0">
                <a:latin typeface="Georgia"/>
                <a:ea typeface="Calibri"/>
                <a:cs typeface="Georgia"/>
              </a:rPr>
              <a:t>YHVH será un padre a nosotros y nosotros seremos sus </a:t>
            </a:r>
            <a:r>
              <a:rPr lang="es-CR" sz="4000" dirty="0" smtClean="0">
                <a:latin typeface="Georgia"/>
                <a:ea typeface="Calibri"/>
                <a:cs typeface="Georgia"/>
              </a:rPr>
              <a:t>hijos</a:t>
            </a:r>
            <a:endParaRPr lang="es-CR" sz="4000" dirty="0"/>
          </a:p>
        </p:txBody>
      </p:sp>
    </p:spTree>
    <p:extLst>
      <p:ext uri="{BB962C8B-B14F-4D97-AF65-F5344CB8AC3E}">
        <p14:creationId xmlns:p14="http://schemas.microsoft.com/office/powerpoint/2010/main" val="200399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93" y="0"/>
            <a:ext cx="9123407" cy="1015663"/>
          </a:xfrm>
          <a:prstGeom prst="rect">
            <a:avLst/>
          </a:prstGeom>
        </p:spPr>
        <p:txBody>
          <a:bodyPr wrap="square">
            <a:spAutoFit/>
          </a:bodyPr>
          <a:lstStyle/>
          <a:p>
            <a:pPr algn="ctr"/>
            <a:r>
              <a:rPr lang="es-CR" sz="6000" dirty="0">
                <a:solidFill>
                  <a:srgbClr val="FFFF00"/>
                </a:solidFill>
              </a:rPr>
              <a:t>el dilema </a:t>
            </a:r>
            <a:r>
              <a:rPr lang="es-CR" sz="6000" dirty="0" smtClean="0">
                <a:solidFill>
                  <a:srgbClr val="FFFF00"/>
                </a:solidFill>
              </a:rPr>
              <a:t>hoy día </a:t>
            </a:r>
            <a:endParaRPr lang="es-CR" sz="6000" dirty="0">
              <a:solidFill>
                <a:srgbClr val="FFFF00"/>
              </a:solidFill>
            </a:endParaRPr>
          </a:p>
        </p:txBody>
      </p:sp>
      <p:sp>
        <p:nvSpPr>
          <p:cNvPr id="3" name="TextBox 2"/>
          <p:cNvSpPr txBox="1"/>
          <p:nvPr/>
        </p:nvSpPr>
        <p:spPr>
          <a:xfrm>
            <a:off x="20593" y="1015663"/>
            <a:ext cx="9123407" cy="584775"/>
          </a:xfrm>
          <a:prstGeom prst="rect">
            <a:avLst/>
          </a:prstGeom>
          <a:noFill/>
        </p:spPr>
        <p:txBody>
          <a:bodyPr wrap="square" rtlCol="0">
            <a:spAutoFit/>
          </a:bodyPr>
          <a:lstStyle/>
          <a:p>
            <a:r>
              <a:rPr lang="es-CR" sz="3200" dirty="0" smtClean="0"/>
              <a:t>●Vivimos en una cultura que nos presiona para mezclarnos</a:t>
            </a:r>
            <a:endParaRPr lang="es-CR" sz="3200" dirty="0"/>
          </a:p>
        </p:txBody>
      </p:sp>
      <p:sp>
        <p:nvSpPr>
          <p:cNvPr id="4" name="TextBox 3"/>
          <p:cNvSpPr txBox="1"/>
          <p:nvPr/>
        </p:nvSpPr>
        <p:spPr>
          <a:xfrm>
            <a:off x="15766" y="1528802"/>
            <a:ext cx="9123407" cy="584775"/>
          </a:xfrm>
          <a:prstGeom prst="rect">
            <a:avLst/>
          </a:prstGeom>
          <a:noFill/>
        </p:spPr>
        <p:txBody>
          <a:bodyPr wrap="square" rtlCol="0">
            <a:spAutoFit/>
          </a:bodyPr>
          <a:lstStyle/>
          <a:p>
            <a:r>
              <a:rPr lang="es-CR" sz="3200" dirty="0"/>
              <a:t>● </a:t>
            </a:r>
            <a:r>
              <a:rPr lang="es-CR" sz="3200" dirty="0" smtClean="0"/>
              <a:t>Vivimos en una cultura que desea que seamos tolerantes</a:t>
            </a:r>
            <a:endParaRPr lang="es-CR" sz="3200" dirty="0"/>
          </a:p>
        </p:txBody>
      </p:sp>
      <p:sp>
        <p:nvSpPr>
          <p:cNvPr id="5" name="TextBox 4"/>
          <p:cNvSpPr txBox="1"/>
          <p:nvPr/>
        </p:nvSpPr>
        <p:spPr>
          <a:xfrm>
            <a:off x="31530" y="2178669"/>
            <a:ext cx="9123407" cy="2062103"/>
          </a:xfrm>
          <a:prstGeom prst="rect">
            <a:avLst/>
          </a:prstGeom>
          <a:noFill/>
        </p:spPr>
        <p:txBody>
          <a:bodyPr wrap="square" rtlCol="0">
            <a:spAutoFit/>
          </a:bodyPr>
          <a:lstStyle/>
          <a:p>
            <a:r>
              <a:rPr lang="es-CR" sz="3200" dirty="0">
                <a:latin typeface="Georgia"/>
                <a:ea typeface="Calibri"/>
                <a:cs typeface="Georgia"/>
              </a:rPr>
              <a:t>A la cultura la definición de tolerancia significa </a:t>
            </a:r>
            <a:r>
              <a:rPr lang="es-CR" sz="3200" u="sng" dirty="0">
                <a:solidFill>
                  <a:srgbClr val="FFFF00"/>
                </a:solidFill>
                <a:latin typeface="Georgia"/>
                <a:ea typeface="Calibri"/>
                <a:cs typeface="Georgia"/>
              </a:rPr>
              <a:t>mezclar las filosofías, ideas,  ideologías, y las sistemas de creencia juntos</a:t>
            </a:r>
            <a:r>
              <a:rPr lang="es-CR" sz="3200" dirty="0">
                <a:latin typeface="Georgia"/>
                <a:ea typeface="Calibri"/>
                <a:cs typeface="Georgia"/>
              </a:rPr>
              <a:t> en orden para todos unirse y estar juntos</a:t>
            </a:r>
            <a:endParaRPr lang="es-CR" sz="3200" dirty="0"/>
          </a:p>
        </p:txBody>
      </p:sp>
      <p:sp>
        <p:nvSpPr>
          <p:cNvPr id="6" name="Rectangle 5"/>
          <p:cNvSpPr/>
          <p:nvPr/>
        </p:nvSpPr>
        <p:spPr>
          <a:xfrm>
            <a:off x="-2629" y="4419600"/>
            <a:ext cx="9097558" cy="1077218"/>
          </a:xfrm>
          <a:prstGeom prst="rect">
            <a:avLst/>
          </a:prstGeom>
        </p:spPr>
        <p:txBody>
          <a:bodyPr wrap="square">
            <a:spAutoFit/>
          </a:bodyPr>
          <a:lstStyle/>
          <a:p>
            <a:r>
              <a:rPr lang="es-CR" sz="3200" b="1" dirty="0"/>
              <a:t>Pero la llamada que resuena para el pueblo de Israel es de salir de en medio de ellos y no toquéis lo inmundo</a:t>
            </a:r>
          </a:p>
        </p:txBody>
      </p:sp>
    </p:spTree>
    <p:extLst>
      <p:ext uri="{BB962C8B-B14F-4D97-AF65-F5344CB8AC3E}">
        <p14:creationId xmlns:p14="http://schemas.microsoft.com/office/powerpoint/2010/main" val="268733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021" y="1981200"/>
            <a:ext cx="9144000" cy="1323439"/>
          </a:xfrm>
          <a:prstGeom prst="rect">
            <a:avLst/>
          </a:prstGeom>
          <a:noFill/>
        </p:spPr>
        <p:txBody>
          <a:bodyPr wrap="square" rtlCol="0">
            <a:spAutoFit/>
          </a:bodyPr>
          <a:lstStyle/>
          <a:p>
            <a:pPr algn="ctr"/>
            <a:r>
              <a:rPr lang="es-CR" sz="4800" b="1" dirty="0">
                <a:effectLst>
                  <a:outerShdw blurRad="38100" dist="38100" dir="2700000" algn="tl">
                    <a:srgbClr val="000000">
                      <a:alpha val="43137"/>
                    </a:srgbClr>
                  </a:outerShdw>
                </a:effectLst>
              </a:rPr>
              <a:t>Dos semillas en el principio </a:t>
            </a:r>
          </a:p>
          <a:p>
            <a:endParaRPr lang="es-CR" sz="3200" dirty="0"/>
          </a:p>
        </p:txBody>
      </p:sp>
      <p:sp>
        <p:nvSpPr>
          <p:cNvPr id="4" name="Rectangle 3"/>
          <p:cNvSpPr/>
          <p:nvPr/>
        </p:nvSpPr>
        <p:spPr>
          <a:xfrm>
            <a:off x="-1" y="3244334"/>
            <a:ext cx="9122979" cy="553998"/>
          </a:xfrm>
          <a:prstGeom prst="rect">
            <a:avLst/>
          </a:prstGeom>
        </p:spPr>
        <p:txBody>
          <a:bodyPr wrap="square">
            <a:spAutoFit/>
          </a:bodyPr>
          <a:lstStyle/>
          <a:p>
            <a:pPr algn="ctr"/>
            <a:r>
              <a:rPr lang="es-CR" sz="3000" dirty="0" smtClean="0">
                <a:solidFill>
                  <a:srgbClr val="FFFF00"/>
                </a:solidFill>
              </a:rPr>
              <a:t>la mezcla de estas </a:t>
            </a:r>
            <a:r>
              <a:rPr lang="es-CR" sz="3000" dirty="0">
                <a:solidFill>
                  <a:srgbClr val="FFFF00"/>
                </a:solidFill>
              </a:rPr>
              <a:t>dos semillas causo corrupción</a:t>
            </a:r>
          </a:p>
        </p:txBody>
      </p:sp>
    </p:spTree>
    <p:extLst>
      <p:ext uri="{BB962C8B-B14F-4D97-AF65-F5344CB8AC3E}">
        <p14:creationId xmlns:p14="http://schemas.microsoft.com/office/powerpoint/2010/main" val="1637715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021" y="1143000"/>
            <a:ext cx="9144000" cy="3586623"/>
          </a:xfrm>
          <a:prstGeom prst="rect">
            <a:avLst/>
          </a:prstGeom>
        </p:spPr>
        <p:txBody>
          <a:bodyPr wrap="square">
            <a:spAutoFit/>
          </a:bodyPr>
          <a:lstStyle/>
          <a:p>
            <a:pPr algn="ctr">
              <a:lnSpc>
                <a:spcPct val="115000"/>
              </a:lnSpc>
            </a:pPr>
            <a:r>
              <a:rPr lang="es-CR" sz="4000" dirty="0">
                <a:solidFill>
                  <a:srgbClr val="FFFF00"/>
                </a:solidFill>
                <a:latin typeface="Georgia"/>
                <a:ea typeface="Calibri"/>
                <a:cs typeface="Georgia"/>
              </a:rPr>
              <a:t>Si queremos restaurar el camino del Eterno entonces tenemos que no solo hablar de salir de en medio de ellos y no toquéis lo inmundo pero actuar o poner en practica   </a:t>
            </a:r>
            <a:endParaRPr lang="es-CR" sz="4000" dirty="0">
              <a:solidFill>
                <a:srgbClr val="FFFF00"/>
              </a:solidFill>
              <a:effectLst/>
              <a:latin typeface="Calibri"/>
              <a:ea typeface="Calibri"/>
              <a:cs typeface="Times New Roman"/>
            </a:endParaRPr>
          </a:p>
        </p:txBody>
      </p:sp>
    </p:spTree>
    <p:extLst>
      <p:ext uri="{BB962C8B-B14F-4D97-AF65-F5344CB8AC3E}">
        <p14:creationId xmlns:p14="http://schemas.microsoft.com/office/powerpoint/2010/main" val="364642060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3400"/>
            <a:ext cx="9144000" cy="1755160"/>
          </a:xfrm>
          <a:prstGeom prst="rect">
            <a:avLst/>
          </a:prstGeom>
        </p:spPr>
        <p:txBody>
          <a:bodyPr wrap="square">
            <a:spAutoFit/>
          </a:bodyPr>
          <a:lstStyle/>
          <a:p>
            <a:pPr algn="ctr">
              <a:lnSpc>
                <a:spcPct val="115000"/>
              </a:lnSpc>
            </a:pPr>
            <a:r>
              <a:rPr lang="es-CR" sz="3200" b="1" dirty="0">
                <a:solidFill>
                  <a:srgbClr val="FFFF00"/>
                </a:solidFill>
                <a:latin typeface="Georgia"/>
                <a:ea typeface="Calibri"/>
                <a:cs typeface="Georgia"/>
              </a:rPr>
              <a:t>El método </a:t>
            </a:r>
            <a:r>
              <a:rPr lang="es-CR" sz="3200" b="1" dirty="0" smtClean="0">
                <a:solidFill>
                  <a:srgbClr val="FFFF00"/>
                </a:solidFill>
                <a:latin typeface="Georgia"/>
                <a:ea typeface="Calibri"/>
                <a:cs typeface="Georgia"/>
              </a:rPr>
              <a:t>fundamental del </a:t>
            </a:r>
            <a:r>
              <a:rPr lang="es-CR" sz="3200" b="1" dirty="0">
                <a:solidFill>
                  <a:srgbClr val="FFFF00"/>
                </a:solidFill>
                <a:latin typeface="Georgia"/>
                <a:ea typeface="Calibri"/>
                <a:cs typeface="Georgia"/>
              </a:rPr>
              <a:t>adversario es </a:t>
            </a:r>
            <a:r>
              <a:rPr lang="es-CR" sz="3200" b="1" dirty="0" smtClean="0">
                <a:solidFill>
                  <a:srgbClr val="FFFF00"/>
                </a:solidFill>
                <a:latin typeface="Georgia"/>
                <a:ea typeface="Calibri"/>
                <a:cs typeface="Georgia"/>
              </a:rPr>
              <a:t>causar que </a:t>
            </a:r>
            <a:r>
              <a:rPr lang="es-CR" sz="3200" b="1" dirty="0">
                <a:solidFill>
                  <a:srgbClr val="FFFF00"/>
                </a:solidFill>
                <a:latin typeface="Georgia"/>
                <a:ea typeface="Calibri"/>
                <a:cs typeface="Georgia"/>
              </a:rPr>
              <a:t>lo santo </a:t>
            </a:r>
            <a:r>
              <a:rPr lang="es-CR" sz="3200" b="1" dirty="0" smtClean="0">
                <a:solidFill>
                  <a:srgbClr val="FFFF00"/>
                </a:solidFill>
                <a:latin typeface="Georgia"/>
                <a:ea typeface="Calibri"/>
                <a:cs typeface="Georgia"/>
              </a:rPr>
              <a:t>se mezcle </a:t>
            </a:r>
            <a:r>
              <a:rPr lang="es-CR" sz="3200" b="1" dirty="0">
                <a:solidFill>
                  <a:srgbClr val="FFFF00"/>
                </a:solidFill>
                <a:latin typeface="Georgia"/>
                <a:ea typeface="Calibri"/>
                <a:cs typeface="Georgia"/>
              </a:rPr>
              <a:t>con lo profano (común) </a:t>
            </a:r>
            <a:endParaRPr lang="es-CR" sz="3200" dirty="0">
              <a:solidFill>
                <a:srgbClr val="FFFF00"/>
              </a:solidFill>
              <a:effectLst/>
              <a:latin typeface="Calibri"/>
              <a:ea typeface="Calibri"/>
              <a:cs typeface="Times New Roman"/>
            </a:endParaRPr>
          </a:p>
        </p:txBody>
      </p:sp>
      <p:sp>
        <p:nvSpPr>
          <p:cNvPr id="3" name="Rectangle 2"/>
          <p:cNvSpPr/>
          <p:nvPr/>
        </p:nvSpPr>
        <p:spPr>
          <a:xfrm>
            <a:off x="0" y="2427188"/>
            <a:ext cx="9144000" cy="1755160"/>
          </a:xfrm>
          <a:prstGeom prst="rect">
            <a:avLst/>
          </a:prstGeom>
        </p:spPr>
        <p:txBody>
          <a:bodyPr wrap="square">
            <a:spAutoFit/>
          </a:bodyPr>
          <a:lstStyle/>
          <a:p>
            <a:pPr>
              <a:lnSpc>
                <a:spcPct val="115000"/>
              </a:lnSpc>
            </a:pPr>
            <a:r>
              <a:rPr lang="es-CR" sz="3200" dirty="0" smtClean="0">
                <a:latin typeface="Georgia"/>
                <a:ea typeface="Calibri"/>
                <a:cs typeface="Georgia"/>
              </a:rPr>
              <a:t>●los </a:t>
            </a:r>
            <a:r>
              <a:rPr lang="es-CR" sz="3200" dirty="0">
                <a:latin typeface="Georgia"/>
                <a:ea typeface="Calibri"/>
                <a:cs typeface="Georgia"/>
              </a:rPr>
              <a:t>que representan la semilla justa para mezclar con la otra semilla para producir corrupción para traer la muerte al pueblo de </a:t>
            </a:r>
            <a:r>
              <a:rPr lang="es-CR" sz="3200" dirty="0" smtClean="0">
                <a:latin typeface="Georgia"/>
                <a:ea typeface="Calibri"/>
                <a:cs typeface="Georgia"/>
              </a:rPr>
              <a:t>Israel</a:t>
            </a:r>
            <a:endParaRPr lang="es-CR" sz="3200" dirty="0">
              <a:latin typeface="Calibri"/>
              <a:ea typeface="Calibri"/>
              <a:cs typeface="Times New Roman"/>
            </a:endParaRPr>
          </a:p>
        </p:txBody>
      </p:sp>
      <p:sp>
        <p:nvSpPr>
          <p:cNvPr id="4" name="Rectangle 3"/>
          <p:cNvSpPr/>
          <p:nvPr/>
        </p:nvSpPr>
        <p:spPr>
          <a:xfrm>
            <a:off x="-10510" y="4419600"/>
            <a:ext cx="9167648" cy="1224951"/>
          </a:xfrm>
          <a:prstGeom prst="rect">
            <a:avLst/>
          </a:prstGeom>
        </p:spPr>
        <p:txBody>
          <a:bodyPr wrap="square">
            <a:spAutoFit/>
          </a:bodyPr>
          <a:lstStyle/>
          <a:p>
            <a:pPr lvl="0">
              <a:lnSpc>
                <a:spcPct val="115000"/>
              </a:lnSpc>
            </a:pPr>
            <a:r>
              <a:rPr lang="es-CR" sz="3200" dirty="0" smtClean="0">
                <a:solidFill>
                  <a:srgbClr val="FFFFFF"/>
                </a:solidFill>
                <a:latin typeface="Georgia"/>
                <a:ea typeface="Calibri"/>
                <a:cs typeface="Georgia"/>
              </a:rPr>
              <a:t>●también </a:t>
            </a:r>
            <a:r>
              <a:rPr lang="es-CR" sz="3200" dirty="0">
                <a:solidFill>
                  <a:srgbClr val="FFFFFF"/>
                </a:solidFill>
                <a:latin typeface="Georgia"/>
                <a:ea typeface="Calibri"/>
                <a:cs typeface="Georgia"/>
              </a:rPr>
              <a:t>podemos ver cómo el enemigo utiliza las naciones para destruir Israel</a:t>
            </a:r>
            <a:endParaRPr lang="es-CR" sz="3200" dirty="0">
              <a:solidFill>
                <a:srgbClr val="FFFFFF"/>
              </a:solidFill>
              <a:latin typeface="Calibri"/>
              <a:ea typeface="Calibri"/>
              <a:cs typeface="Times New Roman"/>
            </a:endParaRPr>
          </a:p>
        </p:txBody>
      </p:sp>
    </p:spTree>
    <p:extLst>
      <p:ext uri="{BB962C8B-B14F-4D97-AF65-F5344CB8AC3E}">
        <p14:creationId xmlns:p14="http://schemas.microsoft.com/office/powerpoint/2010/main" val="2278797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0"/>
            <a:ext cx="6197530" cy="688843"/>
          </a:xfrm>
          <a:prstGeom prst="rect">
            <a:avLst/>
          </a:prstGeom>
        </p:spPr>
        <p:txBody>
          <a:bodyPr wrap="none">
            <a:spAutoFit/>
          </a:bodyPr>
          <a:lstStyle/>
          <a:p>
            <a:pPr>
              <a:lnSpc>
                <a:spcPct val="115000"/>
              </a:lnSpc>
            </a:pPr>
            <a:r>
              <a:rPr lang="es-CR" sz="3600" b="1" dirty="0">
                <a:solidFill>
                  <a:srgbClr val="FFFF00"/>
                </a:solidFill>
                <a:latin typeface="Georgia"/>
                <a:ea typeface="Calibri"/>
                <a:cs typeface="Georgia"/>
              </a:rPr>
              <a:t>Vamos a ver una profecía</a:t>
            </a:r>
            <a:endParaRPr lang="es-CR" sz="3600" dirty="0">
              <a:solidFill>
                <a:srgbClr val="FFFF00"/>
              </a:solidFill>
              <a:effectLst/>
              <a:latin typeface="Calibri"/>
              <a:ea typeface="Calibri"/>
              <a:cs typeface="Times New Roman"/>
            </a:endParaRPr>
          </a:p>
        </p:txBody>
      </p:sp>
      <p:sp>
        <p:nvSpPr>
          <p:cNvPr id="3" name="Rectangle 2"/>
          <p:cNvSpPr/>
          <p:nvPr/>
        </p:nvSpPr>
        <p:spPr>
          <a:xfrm>
            <a:off x="0" y="688843"/>
            <a:ext cx="9144000" cy="5153014"/>
          </a:xfrm>
          <a:prstGeom prst="rect">
            <a:avLst/>
          </a:prstGeom>
        </p:spPr>
        <p:txBody>
          <a:bodyPr wrap="square">
            <a:spAutoFit/>
          </a:bodyPr>
          <a:lstStyle/>
          <a:p>
            <a:pPr>
              <a:lnSpc>
                <a:spcPct val="115000"/>
              </a:lnSpc>
            </a:pPr>
            <a:r>
              <a:rPr lang="es-CR" sz="3200" i="1" dirty="0">
                <a:latin typeface="Georgia"/>
                <a:ea typeface="Calibri"/>
                <a:cs typeface="Georgia"/>
              </a:rPr>
              <a:t>En el año segundo del reinado de Nabucodonosor, éste tuvo sueños, y se turbó su espíritu y no podía dormir. Mandó llamar el rey a los magos, los encantadores, los hechiceros y a los caldeos, para que le explicaran al rey sus sueños. Vinieron, pues, y se presentaron ante el rey. Y el rey les dijo: He tenido un sueño, y mi espíritu se ha turbado por  e</a:t>
            </a:r>
            <a:r>
              <a:rPr lang="es-CR" sz="3200" i="1" dirty="0" smtClean="0">
                <a:latin typeface="Georgia"/>
                <a:ea typeface="Calibri"/>
                <a:cs typeface="Georgia"/>
              </a:rPr>
              <a:t>ntender </a:t>
            </a:r>
            <a:r>
              <a:rPr lang="es-CR" sz="3200" i="1" dirty="0">
                <a:latin typeface="Georgia"/>
                <a:ea typeface="Calibri"/>
                <a:cs typeface="Georgia"/>
              </a:rPr>
              <a:t>el sueño. Y hablaron los caldeos al rey en arameo</a:t>
            </a:r>
            <a:r>
              <a:rPr lang="es-CR" sz="3200" i="1" dirty="0" smtClean="0">
                <a:latin typeface="Georgia"/>
                <a:ea typeface="Calibri"/>
                <a:cs typeface="Georgia"/>
              </a:rPr>
              <a:t>:</a:t>
            </a:r>
            <a:endParaRPr lang="es-CR" dirty="0">
              <a:effectLst/>
              <a:latin typeface="Calibri"/>
              <a:ea typeface="Calibri"/>
              <a:cs typeface="Times New Roman"/>
            </a:endParaRPr>
          </a:p>
        </p:txBody>
      </p:sp>
      <p:sp>
        <p:nvSpPr>
          <p:cNvPr id="4" name="TextBox 3"/>
          <p:cNvSpPr txBox="1"/>
          <p:nvPr/>
        </p:nvSpPr>
        <p:spPr>
          <a:xfrm>
            <a:off x="3060665" y="6019800"/>
            <a:ext cx="2667000" cy="707886"/>
          </a:xfrm>
          <a:prstGeom prst="rect">
            <a:avLst/>
          </a:prstGeom>
          <a:noFill/>
        </p:spPr>
        <p:txBody>
          <a:bodyPr wrap="square" rtlCol="0">
            <a:spAutoFit/>
          </a:bodyPr>
          <a:lstStyle/>
          <a:p>
            <a:r>
              <a:rPr lang="es-CR" sz="4000" b="1" dirty="0" smtClean="0"/>
              <a:t>Dan 2:1-6</a:t>
            </a:r>
            <a:endParaRPr lang="es-CR" sz="4000" b="1" dirty="0"/>
          </a:p>
        </p:txBody>
      </p:sp>
    </p:spTree>
    <p:extLst>
      <p:ext uri="{BB962C8B-B14F-4D97-AF65-F5344CB8AC3E}">
        <p14:creationId xmlns:p14="http://schemas.microsoft.com/office/powerpoint/2010/main" val="344748475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755422"/>
          </a:xfrm>
          <a:prstGeom prst="rect">
            <a:avLst/>
          </a:prstGeom>
        </p:spPr>
        <p:txBody>
          <a:bodyPr wrap="square">
            <a:spAutoFit/>
          </a:bodyPr>
          <a:lstStyle/>
          <a:p>
            <a:pPr lvl="0">
              <a:lnSpc>
                <a:spcPct val="115000"/>
              </a:lnSpc>
            </a:pPr>
            <a:r>
              <a:rPr lang="es-CR" sz="3200" i="1" dirty="0">
                <a:solidFill>
                  <a:srgbClr val="FFFFFF"/>
                </a:solidFill>
                <a:latin typeface="Georgia"/>
                <a:ea typeface="Calibri"/>
                <a:cs typeface="Georgia"/>
              </a:rPr>
              <a:t>¡Oh rey, vive para siempre! Cuenta el sueño a tus siervos, y nosotros te declararemos la interpretación. El rey respondió y dijo a los caldeos: Mis órdenes son firmes: si no me dais a conocer el sueño y su interpretación, seréis descuartizados y vuestras casas serán reducidas a escombros. Pero si me declaráis el sueño y su interpretación, recibiréis de mí regalos, recompensas y grandes honores; por tanto, declaradme el sueño y su interpretación.</a:t>
            </a:r>
            <a:r>
              <a:rPr lang="es-CR" sz="3200" dirty="0">
                <a:solidFill>
                  <a:srgbClr val="FFFFFF"/>
                </a:solidFill>
                <a:latin typeface="Georgia"/>
                <a:ea typeface="Calibri"/>
                <a:cs typeface="Georgia"/>
              </a:rPr>
              <a:t> </a:t>
            </a:r>
            <a:r>
              <a:rPr lang="es-CR" b="1" dirty="0">
                <a:solidFill>
                  <a:srgbClr val="000000"/>
                </a:solidFill>
                <a:latin typeface="Georgia"/>
                <a:ea typeface="Calibri"/>
                <a:cs typeface="Georgia"/>
              </a:rPr>
              <a:t>Dan 2:1-6</a:t>
            </a:r>
            <a:endParaRPr lang="es-CR" dirty="0">
              <a:solidFill>
                <a:srgbClr val="FFFFFF"/>
              </a:solidFill>
              <a:latin typeface="Calibri"/>
              <a:ea typeface="Calibri"/>
              <a:cs typeface="Times New Roman"/>
            </a:endParaRPr>
          </a:p>
        </p:txBody>
      </p:sp>
    </p:spTree>
    <p:extLst>
      <p:ext uri="{BB962C8B-B14F-4D97-AF65-F5344CB8AC3E}">
        <p14:creationId xmlns:p14="http://schemas.microsoft.com/office/powerpoint/2010/main" val="42819016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138" y="2895600"/>
            <a:ext cx="8534400" cy="1077218"/>
          </a:xfrm>
          <a:prstGeom prst="rect">
            <a:avLst/>
          </a:prstGeom>
        </p:spPr>
        <p:txBody>
          <a:bodyPr wrap="square">
            <a:spAutoFit/>
          </a:bodyPr>
          <a:lstStyle/>
          <a:p>
            <a:r>
              <a:rPr lang="es-CR" sz="3200" dirty="0" smtClean="0">
                <a:latin typeface="Georgia"/>
                <a:ea typeface="Calibri"/>
                <a:cs typeface="Georgia"/>
              </a:rPr>
              <a:t>●por </a:t>
            </a:r>
            <a:r>
              <a:rPr lang="es-CR" sz="3200" dirty="0">
                <a:latin typeface="Georgia"/>
                <a:ea typeface="Calibri"/>
                <a:cs typeface="Georgia"/>
              </a:rPr>
              <a:t>el beneficio de Su pueblo en aquellas tiempos y hoy día también</a:t>
            </a:r>
            <a:endParaRPr lang="es-CR" sz="3200" dirty="0"/>
          </a:p>
        </p:txBody>
      </p:sp>
      <p:sp>
        <p:nvSpPr>
          <p:cNvPr id="3" name="Rectangle 2"/>
          <p:cNvSpPr/>
          <p:nvPr/>
        </p:nvSpPr>
        <p:spPr>
          <a:xfrm>
            <a:off x="0" y="990600"/>
            <a:ext cx="9143999" cy="707886"/>
          </a:xfrm>
          <a:prstGeom prst="rect">
            <a:avLst/>
          </a:prstGeom>
        </p:spPr>
        <p:txBody>
          <a:bodyPr wrap="square">
            <a:spAutoFit/>
          </a:bodyPr>
          <a:lstStyle/>
          <a:p>
            <a:pPr algn="ctr"/>
            <a:r>
              <a:rPr lang="es-CR" sz="4000" dirty="0" smtClean="0">
                <a:solidFill>
                  <a:srgbClr val="FFFF00"/>
                </a:solidFill>
                <a:latin typeface="Georgia"/>
                <a:ea typeface="Calibri"/>
                <a:cs typeface="Georgia"/>
              </a:rPr>
              <a:t>¿Cual fue el propósito del sueno?</a:t>
            </a:r>
            <a:endParaRPr lang="es-CR" sz="4000" dirty="0">
              <a:solidFill>
                <a:srgbClr val="FFFF00"/>
              </a:solidFill>
            </a:endParaRPr>
          </a:p>
        </p:txBody>
      </p:sp>
    </p:spTree>
    <p:extLst>
      <p:ext uri="{BB962C8B-B14F-4D97-AF65-F5344CB8AC3E}">
        <p14:creationId xmlns:p14="http://schemas.microsoft.com/office/powerpoint/2010/main" val="361952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152400" y="17876"/>
            <a:ext cx="8686800" cy="6888039"/>
          </a:xfrm>
          <a:prstGeom prst="rect">
            <a:avLst/>
          </a:prstGeom>
        </p:spPr>
        <p:txBody>
          <a:bodyPr wrap="square">
            <a:spAutoFit/>
          </a:bodyPr>
          <a:lstStyle/>
          <a:p>
            <a:pPr>
              <a:lnSpc>
                <a:spcPct val="115000"/>
              </a:lnSpc>
            </a:pPr>
            <a:r>
              <a:rPr lang="es-CR" sz="3200" i="1" dirty="0">
                <a:solidFill>
                  <a:srgbClr val="FFFF00"/>
                </a:solidFill>
                <a:latin typeface="Georgia"/>
                <a:ea typeface="Calibri"/>
                <a:cs typeface="Georgia"/>
              </a:rPr>
              <a:t>El rey respondió, y dijo a Daniel, a quien llamaban </a:t>
            </a:r>
            <a:r>
              <a:rPr lang="es-CR" sz="3200" i="1" dirty="0" err="1">
                <a:solidFill>
                  <a:srgbClr val="FFFF00"/>
                </a:solidFill>
                <a:latin typeface="Georgia"/>
                <a:ea typeface="Calibri"/>
                <a:cs typeface="Georgia"/>
              </a:rPr>
              <a:t>Beltsasar</a:t>
            </a:r>
            <a:r>
              <a:rPr lang="es-CR" sz="3200" i="1" dirty="0">
                <a:solidFill>
                  <a:srgbClr val="FFFF00"/>
                </a:solidFill>
                <a:latin typeface="Georgia"/>
                <a:ea typeface="Calibri"/>
                <a:cs typeface="Georgia"/>
              </a:rPr>
              <a:t>: ¿Eres tú capaz de darme a conocer el sueño que he visto y su interpretación? Respondió Daniel ante el rey, y dijo: En cuanto al misterio que el rey quiere saber, no hay sabios, encantadores, magos ni adivinos que puedan declararlo al rey. Pero hay un Dios en el cielo que revela los misterios, y El ha dado a conocer al rey Nabucodonosor lo que sucederá al fin de los días. Tu sueño y las visiones que has tenido en tu cama eran éstos:</a:t>
            </a:r>
            <a:r>
              <a:rPr lang="es-CR" sz="3200" dirty="0">
                <a:solidFill>
                  <a:srgbClr val="FFFF00"/>
                </a:solidFill>
                <a:latin typeface="Georgia"/>
                <a:ea typeface="Calibri"/>
                <a:cs typeface="Georgia"/>
              </a:rPr>
              <a:t> </a:t>
            </a:r>
            <a:r>
              <a:rPr lang="es-CR" sz="3200" b="1" dirty="0">
                <a:latin typeface="Georgia"/>
                <a:ea typeface="Calibri"/>
                <a:cs typeface="Georgia"/>
              </a:rPr>
              <a:t>Dan 2:26-28</a:t>
            </a:r>
            <a:endParaRPr lang="es-CR" sz="3200" dirty="0">
              <a:effectLst/>
              <a:latin typeface="Calibri"/>
              <a:ea typeface="Calibri"/>
              <a:cs typeface="Times New Roman"/>
            </a:endParaRPr>
          </a:p>
        </p:txBody>
      </p:sp>
    </p:spTree>
    <p:extLst>
      <p:ext uri="{BB962C8B-B14F-4D97-AF65-F5344CB8AC3E}">
        <p14:creationId xmlns:p14="http://schemas.microsoft.com/office/powerpoint/2010/main" val="34719968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200"/>
            <a:ext cx="9144000" cy="1569660"/>
          </a:xfrm>
          <a:prstGeom prst="rect">
            <a:avLst/>
          </a:prstGeom>
        </p:spPr>
        <p:txBody>
          <a:bodyPr wrap="square">
            <a:spAutoFit/>
          </a:bodyPr>
          <a:lstStyle/>
          <a:p>
            <a:r>
              <a:rPr lang="es-CR" sz="3200" dirty="0">
                <a:solidFill>
                  <a:srgbClr val="FFFFFF"/>
                </a:solidFill>
                <a:latin typeface="Georgia"/>
                <a:ea typeface="Calibri"/>
                <a:cs typeface="Georgia"/>
              </a:rPr>
              <a:t>● </a:t>
            </a:r>
            <a:r>
              <a:rPr lang="es-CR" sz="3200" dirty="0" smtClean="0">
                <a:latin typeface="Georgia"/>
                <a:ea typeface="Calibri"/>
                <a:cs typeface="Georgia"/>
              </a:rPr>
              <a:t>Daniel </a:t>
            </a:r>
            <a:r>
              <a:rPr lang="es-CR" sz="3200" dirty="0">
                <a:latin typeface="Georgia"/>
                <a:ea typeface="Calibri"/>
                <a:cs typeface="Georgia"/>
              </a:rPr>
              <a:t>lo dejo muy claro para Nabucodonosor quien era el Dios de Israel y es El quien hace estas cosas conocidas</a:t>
            </a:r>
            <a:endParaRPr lang="es-CR" sz="3200" dirty="0"/>
          </a:p>
        </p:txBody>
      </p:sp>
      <p:sp>
        <p:nvSpPr>
          <p:cNvPr id="3" name="Rectangle 2"/>
          <p:cNvSpPr/>
          <p:nvPr/>
        </p:nvSpPr>
        <p:spPr>
          <a:xfrm>
            <a:off x="-2628" y="2209800"/>
            <a:ext cx="9144000" cy="3046988"/>
          </a:xfrm>
          <a:prstGeom prst="rect">
            <a:avLst/>
          </a:prstGeom>
        </p:spPr>
        <p:txBody>
          <a:bodyPr wrap="square">
            <a:spAutoFit/>
          </a:bodyPr>
          <a:lstStyle/>
          <a:p>
            <a:r>
              <a:rPr lang="es-CR" sz="3200" dirty="0" smtClean="0">
                <a:latin typeface="Georgia"/>
                <a:ea typeface="Calibri"/>
                <a:cs typeface="Georgia"/>
              </a:rPr>
              <a:t>● es </a:t>
            </a:r>
            <a:r>
              <a:rPr lang="es-CR" sz="3200" dirty="0">
                <a:latin typeface="Georgia"/>
                <a:ea typeface="Calibri"/>
                <a:cs typeface="Georgia"/>
              </a:rPr>
              <a:t>interesante notar que YHVH dio sueños a dos de los hombres más poderosos de todos los tiempos: Faraón y Nabucodonosor y en ambos casos YHVH llamo dos hombres quien vivió sus vidas sin mezclar lo santo con lo profano, hombres justos, para interpretar los sueños</a:t>
            </a:r>
            <a:endParaRPr lang="es-CR" sz="3200" dirty="0"/>
          </a:p>
        </p:txBody>
      </p:sp>
    </p:spTree>
    <p:extLst>
      <p:ext uri="{BB962C8B-B14F-4D97-AF65-F5344CB8AC3E}">
        <p14:creationId xmlns:p14="http://schemas.microsoft.com/office/powerpoint/2010/main" val="15277712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738" y="1828800"/>
            <a:ext cx="8610600" cy="1791260"/>
          </a:xfrm>
          <a:prstGeom prst="rect">
            <a:avLst/>
          </a:prstGeom>
        </p:spPr>
        <p:txBody>
          <a:bodyPr wrap="square">
            <a:spAutoFit/>
          </a:bodyPr>
          <a:lstStyle/>
          <a:p>
            <a:pPr>
              <a:lnSpc>
                <a:spcPct val="115000"/>
              </a:lnSpc>
            </a:pPr>
            <a:r>
              <a:rPr lang="es-CR" sz="3200" b="1" dirty="0">
                <a:solidFill>
                  <a:srgbClr val="FFFF00"/>
                </a:solidFill>
                <a:latin typeface="Georgia"/>
                <a:ea typeface="Calibri"/>
                <a:cs typeface="Georgia"/>
              </a:rPr>
              <a:t>¿Qué habría sucedido a Israel si Daniel y Yosef </a:t>
            </a:r>
            <a:r>
              <a:rPr lang="es-CR" sz="3200" b="1" dirty="0" smtClean="0">
                <a:solidFill>
                  <a:srgbClr val="FFFF00"/>
                </a:solidFill>
                <a:latin typeface="Georgia"/>
                <a:ea typeface="Calibri"/>
                <a:cs typeface="Georgia"/>
              </a:rPr>
              <a:t> hubieran vivido su </a:t>
            </a:r>
            <a:r>
              <a:rPr lang="es-CR" sz="3200" b="1" dirty="0">
                <a:solidFill>
                  <a:srgbClr val="FFFF00"/>
                </a:solidFill>
                <a:latin typeface="Georgia"/>
                <a:ea typeface="Calibri"/>
                <a:cs typeface="Georgia"/>
              </a:rPr>
              <a:t>vida mezclando </a:t>
            </a:r>
            <a:r>
              <a:rPr lang="es-CR" sz="3200" b="1" dirty="0" smtClean="0">
                <a:solidFill>
                  <a:srgbClr val="FFFF00"/>
                </a:solidFill>
                <a:latin typeface="Georgia"/>
                <a:ea typeface="Calibri"/>
                <a:cs typeface="Georgia"/>
              </a:rPr>
              <a:t>lo santo </a:t>
            </a:r>
            <a:r>
              <a:rPr lang="es-CR" sz="3200" b="1" dirty="0">
                <a:solidFill>
                  <a:srgbClr val="FFFF00"/>
                </a:solidFill>
                <a:latin typeface="Georgia"/>
                <a:ea typeface="Calibri"/>
                <a:cs typeface="Georgia"/>
              </a:rPr>
              <a:t>con </a:t>
            </a:r>
            <a:r>
              <a:rPr lang="es-CR" sz="3200" b="1" dirty="0" smtClean="0">
                <a:solidFill>
                  <a:srgbClr val="FFFF00"/>
                </a:solidFill>
                <a:latin typeface="Georgia"/>
                <a:ea typeface="Calibri"/>
                <a:cs typeface="Georgia"/>
              </a:rPr>
              <a:t>lo profano</a:t>
            </a:r>
            <a:r>
              <a:rPr lang="es-CR" sz="3200" b="1" dirty="0">
                <a:solidFill>
                  <a:srgbClr val="FFFF00"/>
                </a:solidFill>
                <a:latin typeface="Georgia"/>
                <a:ea typeface="Calibri"/>
                <a:cs typeface="Georgia"/>
              </a:rPr>
              <a:t>?</a:t>
            </a:r>
            <a:endParaRPr lang="es-CR" sz="3200" dirty="0">
              <a:solidFill>
                <a:srgbClr val="FFFF00"/>
              </a:solidFill>
              <a:effectLst/>
              <a:latin typeface="Calibri"/>
              <a:ea typeface="Calibri"/>
              <a:cs typeface="Times New Roman"/>
            </a:endParaRPr>
          </a:p>
        </p:txBody>
      </p:sp>
      <p:sp>
        <p:nvSpPr>
          <p:cNvPr id="3" name="Rectangle 2"/>
          <p:cNvSpPr/>
          <p:nvPr/>
        </p:nvSpPr>
        <p:spPr>
          <a:xfrm>
            <a:off x="13138" y="4191000"/>
            <a:ext cx="9067800" cy="1077218"/>
          </a:xfrm>
          <a:prstGeom prst="rect">
            <a:avLst/>
          </a:prstGeom>
        </p:spPr>
        <p:txBody>
          <a:bodyPr wrap="square">
            <a:spAutoFit/>
          </a:bodyPr>
          <a:lstStyle/>
          <a:p>
            <a:pPr algn="ctr"/>
            <a:r>
              <a:rPr lang="es-CR" sz="3200" dirty="0">
                <a:latin typeface="Georgia"/>
                <a:ea typeface="Calibri"/>
                <a:cs typeface="Georgia"/>
              </a:rPr>
              <a:t>su discernimiento y buen juicio no habrían sido </a:t>
            </a:r>
            <a:r>
              <a:rPr lang="es-CR" sz="3200" dirty="0" smtClean="0">
                <a:latin typeface="Georgia"/>
                <a:ea typeface="Calibri"/>
                <a:cs typeface="Georgia"/>
              </a:rPr>
              <a:t>muy claro </a:t>
            </a:r>
            <a:r>
              <a:rPr lang="es-CR" sz="3200" dirty="0">
                <a:latin typeface="Georgia"/>
                <a:ea typeface="Calibri"/>
                <a:cs typeface="Georgia"/>
              </a:rPr>
              <a:t>y su testimonio habría sido destruido</a:t>
            </a:r>
            <a:endParaRPr lang="es-CR" sz="3200" dirty="0"/>
          </a:p>
        </p:txBody>
      </p:sp>
    </p:spTree>
    <p:extLst>
      <p:ext uri="{BB962C8B-B14F-4D97-AF65-F5344CB8AC3E}">
        <p14:creationId xmlns:p14="http://schemas.microsoft.com/office/powerpoint/2010/main" val="4127846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68837"/>
            <a:ext cx="8839200" cy="1224951"/>
          </a:xfrm>
          <a:prstGeom prst="rect">
            <a:avLst/>
          </a:prstGeom>
        </p:spPr>
        <p:txBody>
          <a:bodyPr wrap="square">
            <a:spAutoFit/>
          </a:bodyPr>
          <a:lstStyle/>
          <a:p>
            <a:pPr>
              <a:lnSpc>
                <a:spcPct val="115000"/>
              </a:lnSpc>
            </a:pPr>
            <a:r>
              <a:rPr lang="es-CR" sz="3200" b="1" dirty="0">
                <a:solidFill>
                  <a:srgbClr val="FFFF00"/>
                </a:solidFill>
                <a:latin typeface="Georgia"/>
                <a:ea typeface="Calibri"/>
                <a:cs typeface="Georgia"/>
              </a:rPr>
              <a:t>¿Qué </a:t>
            </a:r>
            <a:r>
              <a:rPr lang="es-CR" sz="3200" b="1" dirty="0" smtClean="0">
                <a:solidFill>
                  <a:srgbClr val="FFFF00"/>
                </a:solidFill>
                <a:latin typeface="Georgia"/>
                <a:ea typeface="Calibri"/>
                <a:cs typeface="Georgia"/>
              </a:rPr>
              <a:t>le sucede Ud. </a:t>
            </a:r>
            <a:r>
              <a:rPr lang="es-CR" sz="3200" b="1" dirty="0">
                <a:solidFill>
                  <a:srgbClr val="FFFF00"/>
                </a:solidFill>
                <a:latin typeface="Georgia"/>
                <a:ea typeface="Calibri"/>
                <a:cs typeface="Georgia"/>
              </a:rPr>
              <a:t>y a mí cuándo mezclamos </a:t>
            </a:r>
            <a:r>
              <a:rPr lang="es-CR" sz="3200" b="1" dirty="0" smtClean="0">
                <a:solidFill>
                  <a:srgbClr val="FFFF00"/>
                </a:solidFill>
                <a:latin typeface="Georgia"/>
                <a:ea typeface="Calibri"/>
                <a:cs typeface="Georgia"/>
              </a:rPr>
              <a:t>lo profano </a:t>
            </a:r>
            <a:r>
              <a:rPr lang="es-CR" sz="3200" b="1" dirty="0">
                <a:solidFill>
                  <a:srgbClr val="FFFF00"/>
                </a:solidFill>
                <a:latin typeface="Georgia"/>
                <a:ea typeface="Calibri"/>
                <a:cs typeface="Georgia"/>
              </a:rPr>
              <a:t>con </a:t>
            </a:r>
            <a:r>
              <a:rPr lang="es-CR" sz="3200" b="1" dirty="0" smtClean="0">
                <a:solidFill>
                  <a:srgbClr val="FFFF00"/>
                </a:solidFill>
                <a:latin typeface="Georgia"/>
                <a:ea typeface="Calibri"/>
                <a:cs typeface="Georgia"/>
              </a:rPr>
              <a:t>lo santo</a:t>
            </a:r>
            <a:r>
              <a:rPr lang="es-CR" sz="3200" b="1" dirty="0">
                <a:solidFill>
                  <a:srgbClr val="FFFF00"/>
                </a:solidFill>
                <a:latin typeface="Georgia"/>
                <a:ea typeface="Calibri"/>
                <a:cs typeface="Georgia"/>
              </a:rPr>
              <a:t>?</a:t>
            </a:r>
            <a:endParaRPr lang="es-CR" sz="3200" dirty="0">
              <a:solidFill>
                <a:srgbClr val="FFFF00"/>
              </a:solidFill>
              <a:effectLst/>
              <a:latin typeface="Calibri"/>
              <a:ea typeface="Calibri"/>
              <a:cs typeface="Times New Roman"/>
            </a:endParaRPr>
          </a:p>
        </p:txBody>
      </p:sp>
      <p:sp>
        <p:nvSpPr>
          <p:cNvPr id="3" name="Rectangle 2"/>
          <p:cNvSpPr/>
          <p:nvPr/>
        </p:nvSpPr>
        <p:spPr>
          <a:xfrm>
            <a:off x="7883" y="2057400"/>
            <a:ext cx="9136117" cy="1077218"/>
          </a:xfrm>
          <a:prstGeom prst="rect">
            <a:avLst/>
          </a:prstGeom>
        </p:spPr>
        <p:txBody>
          <a:bodyPr wrap="square">
            <a:spAutoFit/>
          </a:bodyPr>
          <a:lstStyle/>
          <a:p>
            <a:r>
              <a:rPr lang="es-CR" sz="3200" dirty="0">
                <a:latin typeface="Georgia"/>
                <a:ea typeface="Calibri"/>
                <a:cs typeface="Georgia"/>
              </a:rPr>
              <a:t>no podemos </a:t>
            </a:r>
            <a:r>
              <a:rPr lang="es-CR" sz="3200" u="sng" dirty="0">
                <a:latin typeface="Georgia"/>
                <a:ea typeface="Calibri"/>
                <a:cs typeface="Georgia"/>
              </a:rPr>
              <a:t>distinguir entre los dos </a:t>
            </a:r>
            <a:r>
              <a:rPr lang="es-CR" sz="3200" dirty="0">
                <a:latin typeface="Georgia"/>
                <a:ea typeface="Calibri"/>
                <a:cs typeface="Georgia"/>
              </a:rPr>
              <a:t>y </a:t>
            </a:r>
            <a:r>
              <a:rPr lang="es-CR" sz="3200" u="sng" dirty="0">
                <a:latin typeface="Georgia"/>
                <a:ea typeface="Calibri"/>
                <a:cs typeface="Georgia"/>
              </a:rPr>
              <a:t>llamamos el bueno malo y el malo bueno</a:t>
            </a:r>
            <a:r>
              <a:rPr lang="es-CR" sz="3200" b="1" dirty="0">
                <a:latin typeface="Georgia"/>
                <a:ea typeface="Calibri"/>
                <a:cs typeface="Georgia"/>
              </a:rPr>
              <a:t> </a:t>
            </a:r>
            <a:endParaRPr lang="es-CR" sz="3200" dirty="0"/>
          </a:p>
        </p:txBody>
      </p:sp>
      <p:sp>
        <p:nvSpPr>
          <p:cNvPr id="4" name="Rectangle 3"/>
          <p:cNvSpPr/>
          <p:nvPr/>
        </p:nvSpPr>
        <p:spPr>
          <a:xfrm>
            <a:off x="7883" y="3526221"/>
            <a:ext cx="9144000" cy="2357568"/>
          </a:xfrm>
          <a:prstGeom prst="rect">
            <a:avLst/>
          </a:prstGeom>
        </p:spPr>
        <p:txBody>
          <a:bodyPr wrap="square">
            <a:spAutoFit/>
          </a:bodyPr>
          <a:lstStyle/>
          <a:p>
            <a:pPr algn="ctr">
              <a:lnSpc>
                <a:spcPct val="115000"/>
              </a:lnSpc>
            </a:pPr>
            <a:r>
              <a:rPr lang="es-CR" sz="3200" i="1" dirty="0">
                <a:solidFill>
                  <a:srgbClr val="FFFF00"/>
                </a:solidFill>
                <a:latin typeface="Georgia"/>
                <a:ea typeface="Calibri"/>
                <a:cs typeface="Georgia"/>
              </a:rPr>
              <a:t>¡Ay de los que llaman al mal bien y al bien mal, que tienen las tinieblas por luz y la luz por tinieblas, que tienen lo amargo por dulce y lo dulce por amargo!</a:t>
            </a:r>
            <a:r>
              <a:rPr lang="es-CR" sz="3200" dirty="0">
                <a:solidFill>
                  <a:srgbClr val="FFFF00"/>
                </a:solidFill>
                <a:latin typeface="Georgia"/>
                <a:ea typeface="Calibri"/>
                <a:cs typeface="Georgia"/>
              </a:rPr>
              <a:t>  </a:t>
            </a:r>
            <a:r>
              <a:rPr lang="es-CR" sz="3200" b="1" dirty="0">
                <a:latin typeface="Georgia"/>
                <a:ea typeface="Calibri"/>
                <a:cs typeface="Georgia"/>
              </a:rPr>
              <a:t>Isa 5:20</a:t>
            </a:r>
            <a:endParaRPr lang="es-CR" sz="3200" dirty="0">
              <a:effectLst/>
              <a:latin typeface="Calibri"/>
              <a:ea typeface="Calibri"/>
              <a:cs typeface="Times New Roman"/>
            </a:endParaRPr>
          </a:p>
        </p:txBody>
      </p:sp>
    </p:spTree>
    <p:extLst>
      <p:ext uri="{BB962C8B-B14F-4D97-AF65-F5344CB8AC3E}">
        <p14:creationId xmlns:p14="http://schemas.microsoft.com/office/powerpoint/2010/main" val="3634732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49924" y="0"/>
            <a:ext cx="9144000" cy="6851940"/>
          </a:xfrm>
          <a:prstGeom prst="rect">
            <a:avLst/>
          </a:prstGeom>
        </p:spPr>
        <p:txBody>
          <a:bodyPr wrap="square">
            <a:spAutoFit/>
          </a:bodyPr>
          <a:lstStyle/>
          <a:p>
            <a:pPr algn="ctr">
              <a:lnSpc>
                <a:spcPct val="115000"/>
              </a:lnSpc>
            </a:pPr>
            <a:r>
              <a:rPr lang="es-CR" sz="3200" i="1" dirty="0">
                <a:solidFill>
                  <a:srgbClr val="FFFF00"/>
                </a:solidFill>
                <a:latin typeface="Georgia"/>
                <a:ea typeface="Calibri"/>
                <a:cs typeface="Georgia"/>
              </a:rPr>
              <a:t>Tú, oh rey, tuviste una visión, y he aquí, había una gran estatua; esa estatua era enorme y su brillo extraordinario; estaba en pie delante de ti y su aspecto era terrible. La cabeza de esta estatua era de oro puro, su pecho y sus brazos de plata, y su vientre y sus muslos de bronce, sus piernas de hierro, sus pies en parte de hierro y en parte de barro. Estuviste mirando hasta que una piedra fue cortada sin ayuda de manos, y golpeó la estatua en sus pies de hierro y de barro, y los desmenuzó. Entonces fueron desmenuzados, todos a la vez, </a:t>
            </a:r>
            <a:r>
              <a:rPr lang="es-CR" sz="3200" b="1" dirty="0" smtClean="0">
                <a:latin typeface="Georgia"/>
                <a:ea typeface="Calibri"/>
                <a:cs typeface="Georgia"/>
              </a:rPr>
              <a:t>Dan </a:t>
            </a:r>
            <a:r>
              <a:rPr lang="es-CR" sz="3200" b="1" dirty="0">
                <a:latin typeface="Georgia"/>
                <a:ea typeface="Calibri"/>
                <a:cs typeface="Georgia"/>
              </a:rPr>
              <a:t>2:31-35</a:t>
            </a:r>
            <a:endParaRPr lang="es-CR" sz="3200" dirty="0">
              <a:effectLst/>
              <a:latin typeface="Calibri"/>
              <a:ea typeface="Calibri"/>
              <a:cs typeface="Times New Roman"/>
            </a:endParaRPr>
          </a:p>
        </p:txBody>
      </p:sp>
    </p:spTree>
    <p:extLst>
      <p:ext uri="{BB962C8B-B14F-4D97-AF65-F5344CB8AC3E}">
        <p14:creationId xmlns:p14="http://schemas.microsoft.com/office/powerpoint/2010/main" val="2902706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pPr algn="ctr"/>
            <a:r>
              <a:rPr lang="es-CR" sz="3600" dirty="0" smtClean="0"/>
              <a:t/>
            </a:r>
            <a:br>
              <a:rPr lang="es-CR" sz="3600" dirty="0" smtClean="0"/>
            </a:br>
            <a:r>
              <a:rPr lang="es-CR" dirty="0"/>
              <a:t/>
            </a:r>
            <a:br>
              <a:rPr lang="es-CR" dirty="0"/>
            </a:br>
            <a:r>
              <a:rPr lang="es-CR" sz="4000" b="1" dirty="0" smtClean="0">
                <a:solidFill>
                  <a:srgbClr val="FFFF00"/>
                </a:solidFill>
                <a:effectLst>
                  <a:outerShdw blurRad="38100" dist="38100" dir="2700000" algn="tl">
                    <a:srgbClr val="000000">
                      <a:alpha val="43137"/>
                    </a:srgbClr>
                  </a:outerShdw>
                </a:effectLst>
                <a:latin typeface="Georgia" pitchFamily="18" charset="0"/>
              </a:rPr>
              <a:t>La desobediencia de Adán</a:t>
            </a:r>
            <a:r>
              <a:rPr lang="es-CR" dirty="0"/>
              <a:t/>
            </a:r>
            <a:br>
              <a:rPr lang="es-CR" dirty="0"/>
            </a:br>
            <a:endParaRPr lang="es-CR" dirty="0"/>
          </a:p>
        </p:txBody>
      </p:sp>
      <p:sp>
        <p:nvSpPr>
          <p:cNvPr id="4" name="TextBox 3"/>
          <p:cNvSpPr txBox="1"/>
          <p:nvPr/>
        </p:nvSpPr>
        <p:spPr>
          <a:xfrm>
            <a:off x="0" y="1905000"/>
            <a:ext cx="8991600" cy="1200329"/>
          </a:xfrm>
          <a:prstGeom prst="rect">
            <a:avLst/>
          </a:prstGeom>
          <a:noFill/>
        </p:spPr>
        <p:txBody>
          <a:bodyPr wrap="square" rtlCol="0">
            <a:spAutoFit/>
          </a:bodyPr>
          <a:lstStyle/>
          <a:p>
            <a:pPr lvl="0"/>
            <a:r>
              <a:rPr lang="es-CR" sz="3600" dirty="0"/>
              <a:t>● </a:t>
            </a:r>
            <a:r>
              <a:rPr lang="es-CR" sz="3600" dirty="0" smtClean="0"/>
              <a:t>el </a:t>
            </a:r>
            <a:r>
              <a:rPr lang="es-CR" sz="3600" dirty="0"/>
              <a:t>mezclo lo santo y lo profano, mezclo VIDA con la MUERTE</a:t>
            </a:r>
            <a:endParaRPr lang="es-CR" sz="3600" dirty="0">
              <a:solidFill>
                <a:srgbClr val="FFFFFF"/>
              </a:solidFill>
            </a:endParaRPr>
          </a:p>
        </p:txBody>
      </p:sp>
      <p:sp>
        <p:nvSpPr>
          <p:cNvPr id="5" name="Rectangle 4"/>
          <p:cNvSpPr/>
          <p:nvPr/>
        </p:nvSpPr>
        <p:spPr>
          <a:xfrm>
            <a:off x="0" y="3617598"/>
            <a:ext cx="9144000" cy="646331"/>
          </a:xfrm>
          <a:prstGeom prst="rect">
            <a:avLst/>
          </a:prstGeom>
        </p:spPr>
        <p:txBody>
          <a:bodyPr wrap="square">
            <a:spAutoFit/>
          </a:bodyPr>
          <a:lstStyle/>
          <a:p>
            <a:r>
              <a:rPr lang="es-CR" sz="3600" dirty="0" smtClean="0"/>
              <a:t>● el </a:t>
            </a:r>
            <a:r>
              <a:rPr lang="es-CR" sz="3600" dirty="0"/>
              <a:t>resulto fue corrupción y </a:t>
            </a:r>
            <a:r>
              <a:rPr lang="es-CR" sz="3600" dirty="0" smtClean="0"/>
              <a:t>exilo del jardín  </a:t>
            </a:r>
            <a:endParaRPr lang="es-CR" sz="3600" dirty="0"/>
          </a:p>
        </p:txBody>
      </p:sp>
    </p:spTree>
    <p:extLst>
      <p:ext uri="{BB962C8B-B14F-4D97-AF65-F5344CB8AC3E}">
        <p14:creationId xmlns:p14="http://schemas.microsoft.com/office/powerpoint/2010/main" val="1338562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28179"/>
            <a:ext cx="8763000" cy="3323987"/>
          </a:xfrm>
          <a:prstGeom prst="rect">
            <a:avLst/>
          </a:prstGeom>
        </p:spPr>
        <p:txBody>
          <a:bodyPr wrap="square">
            <a:spAutoFit/>
          </a:bodyPr>
          <a:lstStyle/>
          <a:p>
            <a:r>
              <a:rPr lang="es-CR" sz="3200" i="1" dirty="0">
                <a:solidFill>
                  <a:srgbClr val="FFFF00"/>
                </a:solidFill>
                <a:latin typeface="Georgia"/>
                <a:ea typeface="Calibri"/>
                <a:cs typeface="Georgia"/>
              </a:rPr>
              <a:t>el hierro, el barro, el bronce, la plata y el oro; quedaron como el tamo de las eras en verano, y el viento se los llevó sin que quedara rastro alguno de ellos. Y la piedra que había golpeado la estatua se convirtió en un gran monte que llenó toda la tierra</a:t>
            </a:r>
            <a:r>
              <a:rPr lang="es-CR" sz="3200" i="1" dirty="0" smtClean="0">
                <a:solidFill>
                  <a:srgbClr val="FFFF00"/>
                </a:solidFill>
                <a:latin typeface="Georgia"/>
                <a:ea typeface="Calibri"/>
                <a:cs typeface="Georgia"/>
              </a:rPr>
              <a:t>. </a:t>
            </a:r>
            <a:r>
              <a:rPr lang="es-CR" sz="3200" b="1" dirty="0">
                <a:latin typeface="Georgia"/>
                <a:ea typeface="Calibri"/>
                <a:cs typeface="Georgia"/>
              </a:rPr>
              <a:t>Dan 2:31-35</a:t>
            </a:r>
            <a:endParaRPr lang="es-CR" sz="3200" dirty="0">
              <a:latin typeface="Calibri"/>
              <a:ea typeface="Calibri"/>
              <a:cs typeface="Times New Roman"/>
            </a:endParaRPr>
          </a:p>
          <a:p>
            <a:endParaRPr lang="es-CR" dirty="0"/>
          </a:p>
        </p:txBody>
      </p:sp>
    </p:spTree>
    <p:extLst>
      <p:ext uri="{BB962C8B-B14F-4D97-AF65-F5344CB8AC3E}">
        <p14:creationId xmlns:p14="http://schemas.microsoft.com/office/powerpoint/2010/main" val="14422205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5255" y="0"/>
            <a:ext cx="8996855" cy="6888039"/>
          </a:xfrm>
          <a:prstGeom prst="rect">
            <a:avLst/>
          </a:prstGeom>
        </p:spPr>
        <p:txBody>
          <a:bodyPr wrap="square">
            <a:spAutoFit/>
          </a:bodyPr>
          <a:lstStyle/>
          <a:p>
            <a:pPr>
              <a:lnSpc>
                <a:spcPct val="115000"/>
              </a:lnSpc>
            </a:pPr>
            <a:r>
              <a:rPr lang="es-CR" sz="3200" dirty="0">
                <a:latin typeface="Georgia"/>
                <a:ea typeface="Calibri"/>
                <a:cs typeface="Georgia"/>
              </a:rPr>
              <a:t>-tenemos una enorme estatua hermosa</a:t>
            </a:r>
            <a:endParaRPr lang="es-CR" sz="3200" dirty="0">
              <a:latin typeface="Calibri"/>
              <a:ea typeface="Calibri"/>
              <a:cs typeface="Times New Roman"/>
            </a:endParaRPr>
          </a:p>
          <a:p>
            <a:pPr>
              <a:lnSpc>
                <a:spcPct val="115000"/>
              </a:lnSpc>
            </a:pPr>
            <a:r>
              <a:rPr lang="es-CR" sz="3200" dirty="0">
                <a:latin typeface="Georgia"/>
                <a:ea typeface="Calibri"/>
                <a:cs typeface="Georgia"/>
              </a:rPr>
              <a:t>-muy </a:t>
            </a:r>
            <a:r>
              <a:rPr lang="es-CR" sz="3200" dirty="0" smtClean="0">
                <a:latin typeface="Georgia"/>
                <a:ea typeface="Calibri"/>
                <a:cs typeface="Georgia"/>
              </a:rPr>
              <a:t>atractiva </a:t>
            </a:r>
            <a:r>
              <a:rPr lang="es-CR" sz="3200" dirty="0">
                <a:latin typeface="Georgia"/>
                <a:ea typeface="Calibri"/>
                <a:cs typeface="Georgia"/>
              </a:rPr>
              <a:t>a la vista (por el oro plata bronce y hierro)  </a:t>
            </a:r>
            <a:endParaRPr lang="es-CR" sz="3200" dirty="0">
              <a:latin typeface="Calibri"/>
              <a:ea typeface="Calibri"/>
              <a:cs typeface="Times New Roman"/>
            </a:endParaRPr>
          </a:p>
          <a:p>
            <a:pPr>
              <a:lnSpc>
                <a:spcPct val="115000"/>
              </a:lnSpc>
            </a:pPr>
            <a:r>
              <a:rPr lang="es-CR" sz="3200" dirty="0">
                <a:latin typeface="Georgia"/>
                <a:ea typeface="Calibri"/>
                <a:cs typeface="Georgia"/>
              </a:rPr>
              <a:t>-el sueño fue acerca de los poderes gentiles primarios eso a través de historia dominaría e influiría Israel</a:t>
            </a:r>
            <a:endParaRPr lang="es-CR" sz="3200" dirty="0">
              <a:latin typeface="Calibri"/>
              <a:ea typeface="Calibri"/>
              <a:cs typeface="Times New Roman"/>
            </a:endParaRPr>
          </a:p>
          <a:p>
            <a:pPr>
              <a:lnSpc>
                <a:spcPct val="115000"/>
              </a:lnSpc>
            </a:pPr>
            <a:r>
              <a:rPr lang="es-CR" sz="3200" dirty="0">
                <a:latin typeface="Georgia"/>
                <a:ea typeface="Calibri"/>
                <a:cs typeface="Georgia"/>
              </a:rPr>
              <a:t>-algo para notar y muy interesante en los metales es que cada metal es inferior al otro pero más fuerte</a:t>
            </a:r>
            <a:endParaRPr lang="es-CR" sz="3200" dirty="0">
              <a:latin typeface="Calibri"/>
              <a:ea typeface="Calibri"/>
              <a:cs typeface="Times New Roman"/>
            </a:endParaRPr>
          </a:p>
          <a:p>
            <a:pPr>
              <a:lnSpc>
                <a:spcPct val="115000"/>
              </a:lnSpc>
            </a:pPr>
            <a:r>
              <a:rPr lang="es-CR" sz="3200" dirty="0">
                <a:latin typeface="Georgia"/>
                <a:ea typeface="Calibri"/>
                <a:cs typeface="Georgia"/>
              </a:rPr>
              <a:t>-pero al final una piedra que ninguna persona había tocado (Y’shua) golpea los pies del estatua causando lo caer</a:t>
            </a:r>
            <a:endParaRPr lang="es-CR" sz="3200" dirty="0">
              <a:effectLst/>
              <a:latin typeface="Calibri"/>
              <a:ea typeface="Calibri"/>
              <a:cs typeface="Times New Roman"/>
            </a:endParaRPr>
          </a:p>
        </p:txBody>
      </p:sp>
    </p:spTree>
    <p:extLst>
      <p:ext uri="{BB962C8B-B14F-4D97-AF65-F5344CB8AC3E}">
        <p14:creationId xmlns:p14="http://schemas.microsoft.com/office/powerpoint/2010/main" val="22338622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0"/>
            <a:ext cx="9144000" cy="6851940"/>
          </a:xfrm>
          <a:prstGeom prst="rect">
            <a:avLst/>
          </a:prstGeom>
        </p:spPr>
        <p:txBody>
          <a:bodyPr wrap="square">
            <a:spAutoFit/>
          </a:bodyPr>
          <a:lstStyle/>
          <a:p>
            <a:pPr algn="ctr">
              <a:lnSpc>
                <a:spcPct val="115000"/>
              </a:lnSpc>
            </a:pPr>
            <a:r>
              <a:rPr lang="es-CR" sz="3200" i="1" dirty="0">
                <a:latin typeface="Georgia"/>
                <a:ea typeface="Calibri"/>
                <a:cs typeface="Georgia"/>
              </a:rPr>
              <a:t>Este es el sueño; ahora diremos ante el rey su interpretación. Tú, oh rey, eres rey de reyes, a quien el Elohim del cielo ha dado el reino, el poder, la fuerza y la gloria; y dondequiera que habiten los hijos de los hombres, las bestias del campo o las aves del cielo, El los ha entregado en tu mano y te ha hecho soberano de todos ellos; tú eres la cabeza de oro. Después de ti se levantará otro reino, inferior a ti, y luego un tercer reino, de bronce, que gobernará sobre toda la tierra. </a:t>
            </a:r>
            <a:r>
              <a:rPr lang="es-CR" sz="3200" i="1" dirty="0" smtClean="0">
                <a:latin typeface="Georgia"/>
                <a:ea typeface="Calibri"/>
                <a:cs typeface="Georgia"/>
              </a:rPr>
              <a:t>Y </a:t>
            </a:r>
            <a:r>
              <a:rPr lang="es-CR" sz="3200" i="1" dirty="0">
                <a:latin typeface="Georgia"/>
                <a:ea typeface="Calibri"/>
                <a:cs typeface="Georgia"/>
              </a:rPr>
              <a:t>habrá un cuarto reino, tan fuerte como el hierro; y así como el hierro desmenuza y destroza </a:t>
            </a:r>
            <a:r>
              <a:rPr lang="es-CR" sz="3200" i="1" dirty="0" smtClean="0">
                <a:latin typeface="Georgia"/>
                <a:ea typeface="Calibri"/>
                <a:cs typeface="Georgia"/>
              </a:rPr>
              <a:t>todas</a:t>
            </a:r>
            <a:endParaRPr lang="es-CR" sz="3200" dirty="0">
              <a:effectLst/>
              <a:latin typeface="Calibri"/>
              <a:ea typeface="Calibri"/>
              <a:cs typeface="Times New Roman"/>
            </a:endParaRPr>
          </a:p>
        </p:txBody>
      </p:sp>
    </p:spTree>
    <p:extLst>
      <p:ext uri="{BB962C8B-B14F-4D97-AF65-F5344CB8AC3E}">
        <p14:creationId xmlns:p14="http://schemas.microsoft.com/office/powerpoint/2010/main" val="54083779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1791260"/>
          </a:xfrm>
          <a:prstGeom prst="rect">
            <a:avLst/>
          </a:prstGeom>
        </p:spPr>
        <p:txBody>
          <a:bodyPr wrap="square">
            <a:spAutoFit/>
          </a:bodyPr>
          <a:lstStyle/>
          <a:p>
            <a:pPr lvl="0" algn="ctr">
              <a:lnSpc>
                <a:spcPct val="115000"/>
              </a:lnSpc>
            </a:pPr>
            <a:r>
              <a:rPr lang="es-CR" sz="3200" i="1" dirty="0">
                <a:solidFill>
                  <a:srgbClr val="FFFFFF"/>
                </a:solidFill>
                <a:latin typeface="Georgia"/>
                <a:ea typeface="Calibri"/>
                <a:cs typeface="Georgia"/>
              </a:rPr>
              <a:t>las cosas, como el hierro que tritura, así él desmenuzará y triturará a todos éstos. </a:t>
            </a:r>
            <a:endParaRPr lang="es-CR" sz="3200" i="1" dirty="0" smtClean="0">
              <a:solidFill>
                <a:srgbClr val="FFFFFF"/>
              </a:solidFill>
              <a:latin typeface="Georgia"/>
              <a:ea typeface="Calibri"/>
              <a:cs typeface="Georgia"/>
            </a:endParaRPr>
          </a:p>
          <a:p>
            <a:pPr lvl="0" algn="ctr">
              <a:lnSpc>
                <a:spcPct val="115000"/>
              </a:lnSpc>
            </a:pPr>
            <a:r>
              <a:rPr lang="es-CR" sz="3200" b="1" dirty="0" smtClean="0">
                <a:solidFill>
                  <a:srgbClr val="FFFFFF"/>
                </a:solidFill>
                <a:latin typeface="Georgia"/>
                <a:ea typeface="Calibri"/>
                <a:cs typeface="Georgia"/>
              </a:rPr>
              <a:t>Dan </a:t>
            </a:r>
            <a:r>
              <a:rPr lang="es-CR" sz="3200" b="1" dirty="0">
                <a:solidFill>
                  <a:srgbClr val="FFFFFF"/>
                </a:solidFill>
                <a:latin typeface="Georgia"/>
                <a:ea typeface="Calibri"/>
                <a:cs typeface="Georgia"/>
              </a:rPr>
              <a:t>2:36-40</a:t>
            </a:r>
            <a:endParaRPr lang="es-CR" sz="3200" dirty="0">
              <a:solidFill>
                <a:srgbClr val="FFFFFF"/>
              </a:solidFill>
              <a:latin typeface="Calibri"/>
              <a:ea typeface="Calibri"/>
              <a:cs typeface="Times New Roman"/>
            </a:endParaRPr>
          </a:p>
        </p:txBody>
      </p:sp>
      <p:sp>
        <p:nvSpPr>
          <p:cNvPr id="3" name="Rectangle 2"/>
          <p:cNvSpPr/>
          <p:nvPr/>
        </p:nvSpPr>
        <p:spPr>
          <a:xfrm>
            <a:off x="-10510" y="1981200"/>
            <a:ext cx="9144000" cy="1224951"/>
          </a:xfrm>
          <a:prstGeom prst="rect">
            <a:avLst/>
          </a:prstGeom>
        </p:spPr>
        <p:txBody>
          <a:bodyPr wrap="square">
            <a:spAutoFit/>
          </a:bodyPr>
          <a:lstStyle/>
          <a:p>
            <a:pPr algn="ctr">
              <a:lnSpc>
                <a:spcPct val="115000"/>
              </a:lnSpc>
            </a:pPr>
            <a:r>
              <a:rPr lang="es-CR" sz="3200" b="1" dirty="0">
                <a:solidFill>
                  <a:srgbClr val="FFFF00"/>
                </a:solidFill>
                <a:latin typeface="Georgia"/>
                <a:ea typeface="Calibri"/>
                <a:cs typeface="Georgia"/>
              </a:rPr>
              <a:t>Una interpretación común acerca de este pasaje    </a:t>
            </a:r>
            <a:endParaRPr lang="es-CR" sz="3200" dirty="0">
              <a:solidFill>
                <a:srgbClr val="FFFF00"/>
              </a:solidFill>
              <a:effectLst/>
              <a:latin typeface="Calibri"/>
              <a:ea typeface="Calibri"/>
              <a:cs typeface="Times New Roman"/>
            </a:endParaRPr>
          </a:p>
        </p:txBody>
      </p:sp>
      <p:sp>
        <p:nvSpPr>
          <p:cNvPr id="4" name="Rectangle 3"/>
          <p:cNvSpPr/>
          <p:nvPr/>
        </p:nvSpPr>
        <p:spPr>
          <a:xfrm>
            <a:off x="26277" y="3352800"/>
            <a:ext cx="9141372" cy="2357568"/>
          </a:xfrm>
          <a:prstGeom prst="rect">
            <a:avLst/>
          </a:prstGeom>
        </p:spPr>
        <p:txBody>
          <a:bodyPr wrap="square">
            <a:spAutoFit/>
          </a:bodyPr>
          <a:lstStyle/>
          <a:p>
            <a:pPr>
              <a:lnSpc>
                <a:spcPct val="115000"/>
              </a:lnSpc>
            </a:pPr>
            <a:r>
              <a:rPr lang="es-CR" sz="3200" dirty="0">
                <a:latin typeface="Georgia"/>
                <a:ea typeface="Calibri"/>
                <a:cs typeface="Georgia"/>
              </a:rPr>
              <a:t>Cabeza de oro = Imperio Babilonia</a:t>
            </a:r>
            <a:endParaRPr lang="es-CR" sz="3200" dirty="0">
              <a:latin typeface="Calibri"/>
              <a:ea typeface="Calibri"/>
              <a:cs typeface="Times New Roman"/>
            </a:endParaRPr>
          </a:p>
          <a:p>
            <a:pPr>
              <a:lnSpc>
                <a:spcPct val="115000"/>
              </a:lnSpc>
            </a:pPr>
            <a:r>
              <a:rPr lang="es-CR" sz="3200" dirty="0" smtClean="0">
                <a:solidFill>
                  <a:srgbClr val="FFFF00"/>
                </a:solidFill>
                <a:latin typeface="Georgia"/>
                <a:ea typeface="Calibri"/>
                <a:cs typeface="Georgia"/>
              </a:rPr>
              <a:t>Pecho </a:t>
            </a:r>
            <a:r>
              <a:rPr lang="es-CR" sz="3200" dirty="0">
                <a:solidFill>
                  <a:srgbClr val="FFFF00"/>
                </a:solidFill>
                <a:latin typeface="Georgia"/>
                <a:ea typeface="Calibri"/>
                <a:cs typeface="Georgia"/>
              </a:rPr>
              <a:t>y brazos de plata = Imperio Medio Persia</a:t>
            </a:r>
            <a:endParaRPr lang="es-CR" sz="3200" dirty="0">
              <a:solidFill>
                <a:srgbClr val="FFFF00"/>
              </a:solidFill>
              <a:latin typeface="Calibri"/>
              <a:ea typeface="Calibri"/>
              <a:cs typeface="Times New Roman"/>
            </a:endParaRPr>
          </a:p>
          <a:p>
            <a:pPr>
              <a:lnSpc>
                <a:spcPct val="115000"/>
              </a:lnSpc>
            </a:pPr>
            <a:r>
              <a:rPr lang="es-CR" sz="3200" dirty="0">
                <a:latin typeface="Georgia"/>
                <a:ea typeface="Calibri"/>
                <a:cs typeface="Georgia"/>
              </a:rPr>
              <a:t>Vientre y sus muslos</a:t>
            </a:r>
            <a:r>
              <a:rPr lang="es-CR" sz="3200" i="1" dirty="0">
                <a:latin typeface="Georgia"/>
                <a:ea typeface="Calibri"/>
                <a:cs typeface="Georgia"/>
              </a:rPr>
              <a:t> </a:t>
            </a:r>
            <a:r>
              <a:rPr lang="es-CR" sz="3200" dirty="0">
                <a:latin typeface="Georgia"/>
                <a:ea typeface="Calibri"/>
                <a:cs typeface="Georgia"/>
              </a:rPr>
              <a:t>de bronce = Imperio Griego</a:t>
            </a:r>
            <a:endParaRPr lang="es-CR" sz="3200" dirty="0">
              <a:latin typeface="Calibri"/>
              <a:ea typeface="Calibri"/>
              <a:cs typeface="Times New Roman"/>
            </a:endParaRPr>
          </a:p>
          <a:p>
            <a:pPr>
              <a:lnSpc>
                <a:spcPct val="115000"/>
              </a:lnSpc>
            </a:pPr>
            <a:r>
              <a:rPr lang="es-CR" sz="3200" dirty="0">
                <a:solidFill>
                  <a:srgbClr val="FFFF00"/>
                </a:solidFill>
                <a:latin typeface="Georgia"/>
                <a:ea typeface="Calibri"/>
                <a:cs typeface="Georgia"/>
              </a:rPr>
              <a:t>Piernas de hierro= Imperio Romano </a:t>
            </a:r>
            <a:endParaRPr lang="es-CR" sz="3200" dirty="0">
              <a:solidFill>
                <a:srgbClr val="FFFF00"/>
              </a:solidFill>
              <a:effectLst/>
              <a:latin typeface="Calibri"/>
              <a:ea typeface="Calibri"/>
              <a:cs typeface="Times New Roman"/>
            </a:endParaRPr>
          </a:p>
        </p:txBody>
      </p:sp>
    </p:spTree>
    <p:extLst>
      <p:ext uri="{BB962C8B-B14F-4D97-AF65-F5344CB8AC3E}">
        <p14:creationId xmlns:p14="http://schemas.microsoft.com/office/powerpoint/2010/main" val="78773758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228600"/>
            <a:ext cx="9144000" cy="6429452"/>
          </a:xfrm>
          <a:prstGeom prst="rect">
            <a:avLst/>
          </a:prstGeom>
        </p:spPr>
        <p:txBody>
          <a:bodyPr wrap="square">
            <a:spAutoFit/>
          </a:bodyPr>
          <a:lstStyle/>
          <a:p>
            <a:pPr>
              <a:lnSpc>
                <a:spcPct val="115000"/>
              </a:lnSpc>
            </a:pPr>
            <a:r>
              <a:rPr lang="es-CR" sz="3000" b="1" dirty="0">
                <a:latin typeface="Georgia"/>
                <a:ea typeface="Calibri"/>
                <a:cs typeface="Georgia"/>
              </a:rPr>
              <a:t>-</a:t>
            </a:r>
            <a:r>
              <a:rPr lang="es-CR" sz="3000" dirty="0">
                <a:latin typeface="Georgia"/>
                <a:ea typeface="Calibri"/>
                <a:cs typeface="Georgia"/>
              </a:rPr>
              <a:t>podemos ver en la historia la progresión de estos imperios en esta profecía</a:t>
            </a:r>
            <a:endParaRPr lang="es-CR" sz="3000" dirty="0">
              <a:latin typeface="Calibri"/>
              <a:ea typeface="Calibri"/>
              <a:cs typeface="Times New Roman"/>
            </a:endParaRPr>
          </a:p>
          <a:p>
            <a:pPr>
              <a:lnSpc>
                <a:spcPct val="115000"/>
              </a:lnSpc>
            </a:pPr>
            <a:r>
              <a:rPr lang="es-CR" sz="3000" dirty="0">
                <a:latin typeface="Georgia"/>
                <a:ea typeface="Calibri"/>
                <a:cs typeface="Georgia"/>
              </a:rPr>
              <a:t>-el punto que quiero enfocar es que Babilonia es LA CABEZA del oro </a:t>
            </a:r>
            <a:endParaRPr lang="es-CR" sz="3000" dirty="0">
              <a:latin typeface="Calibri"/>
              <a:ea typeface="Calibri"/>
              <a:cs typeface="Times New Roman"/>
            </a:endParaRPr>
          </a:p>
          <a:p>
            <a:pPr>
              <a:lnSpc>
                <a:spcPct val="115000"/>
              </a:lnSpc>
            </a:pPr>
            <a:r>
              <a:rPr lang="es-CR" sz="3000" dirty="0">
                <a:latin typeface="Georgia"/>
                <a:ea typeface="Calibri"/>
                <a:cs typeface="Georgia"/>
              </a:rPr>
              <a:t>-la cabeza del cuerpo en lo que brillo extraordinario y aspecto terrible</a:t>
            </a:r>
            <a:endParaRPr lang="es-CR" sz="3000" dirty="0">
              <a:latin typeface="Calibri"/>
              <a:ea typeface="Calibri"/>
              <a:cs typeface="Times New Roman"/>
            </a:endParaRPr>
          </a:p>
          <a:p>
            <a:pPr>
              <a:lnSpc>
                <a:spcPct val="115000"/>
              </a:lnSpc>
            </a:pPr>
            <a:r>
              <a:rPr lang="es-CR" sz="3000" dirty="0">
                <a:latin typeface="Georgia"/>
                <a:ea typeface="Calibri"/>
                <a:cs typeface="Georgia"/>
              </a:rPr>
              <a:t>-mi punto es la cabeza tiene mucho influencia sobre el cuerpo </a:t>
            </a:r>
            <a:endParaRPr lang="es-CR" sz="3000" dirty="0">
              <a:latin typeface="Calibri"/>
              <a:ea typeface="Calibri"/>
              <a:cs typeface="Times New Roman"/>
            </a:endParaRPr>
          </a:p>
          <a:p>
            <a:pPr>
              <a:lnSpc>
                <a:spcPct val="115000"/>
              </a:lnSpc>
            </a:pPr>
            <a:r>
              <a:rPr lang="es-CR" sz="3000" dirty="0">
                <a:latin typeface="Georgia"/>
                <a:ea typeface="Calibri"/>
                <a:cs typeface="Georgia"/>
              </a:rPr>
              <a:t>-aunque veamos imperios diferentes en la profecía, Babilonia es el fuente que alimenta/guía cada uno</a:t>
            </a:r>
            <a:endParaRPr lang="es-CR" sz="3000" dirty="0">
              <a:latin typeface="Calibri"/>
              <a:ea typeface="Calibri"/>
              <a:cs typeface="Times New Roman"/>
            </a:endParaRPr>
          </a:p>
          <a:p>
            <a:pPr>
              <a:lnSpc>
                <a:spcPct val="115000"/>
              </a:lnSpc>
            </a:pPr>
            <a:r>
              <a:rPr lang="es-CR" sz="3000" dirty="0">
                <a:latin typeface="Georgia"/>
                <a:ea typeface="Calibri"/>
                <a:cs typeface="Georgia"/>
              </a:rPr>
              <a:t>-</a:t>
            </a:r>
            <a:r>
              <a:rPr lang="es-CR" sz="3000" dirty="0">
                <a:latin typeface="Calibri"/>
                <a:ea typeface="Calibri"/>
                <a:cs typeface="Times New Roman"/>
              </a:rPr>
              <a:t>e</a:t>
            </a:r>
            <a:r>
              <a:rPr lang="es-CR" sz="3000" dirty="0">
                <a:latin typeface="Georgia"/>
                <a:ea typeface="Calibri"/>
                <a:cs typeface="Georgia"/>
              </a:rPr>
              <a:t>sto es la razón por qué el Creador nos dice salir de entre ellos</a:t>
            </a:r>
            <a:endParaRPr lang="es-CR" sz="3000" dirty="0">
              <a:effectLst/>
              <a:latin typeface="Calibri"/>
              <a:ea typeface="Calibri"/>
              <a:cs typeface="Times New Roman"/>
            </a:endParaRPr>
          </a:p>
        </p:txBody>
      </p:sp>
    </p:spTree>
    <p:extLst>
      <p:ext uri="{BB962C8B-B14F-4D97-AF65-F5344CB8AC3E}">
        <p14:creationId xmlns:p14="http://schemas.microsoft.com/office/powerpoint/2010/main" val="294201162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0"/>
            <a:ext cx="9144000" cy="1224951"/>
          </a:xfrm>
          <a:prstGeom prst="rect">
            <a:avLst/>
          </a:prstGeom>
        </p:spPr>
        <p:txBody>
          <a:bodyPr wrap="square">
            <a:spAutoFit/>
          </a:bodyPr>
          <a:lstStyle/>
          <a:p>
            <a:pPr algn="ctr">
              <a:lnSpc>
                <a:spcPct val="115000"/>
              </a:lnSpc>
            </a:pPr>
            <a:r>
              <a:rPr lang="es-CR" sz="3200" b="1" dirty="0">
                <a:solidFill>
                  <a:srgbClr val="FFFF00"/>
                </a:solidFill>
                <a:latin typeface="Georgia"/>
                <a:ea typeface="Calibri"/>
                <a:cs typeface="Georgia"/>
              </a:rPr>
              <a:t>¿De quién es  “ellos” que somos ordenados para salir? </a:t>
            </a:r>
            <a:endParaRPr lang="es-CR" sz="3200" dirty="0">
              <a:solidFill>
                <a:srgbClr val="FFFF00"/>
              </a:solidFill>
              <a:effectLst/>
              <a:latin typeface="Calibri"/>
              <a:ea typeface="Calibri"/>
              <a:cs typeface="Times New Roman"/>
            </a:endParaRPr>
          </a:p>
        </p:txBody>
      </p:sp>
      <p:sp>
        <p:nvSpPr>
          <p:cNvPr id="3" name="Rectangle 2"/>
          <p:cNvSpPr/>
          <p:nvPr/>
        </p:nvSpPr>
        <p:spPr>
          <a:xfrm>
            <a:off x="0" y="2438400"/>
            <a:ext cx="9144000" cy="1188852"/>
          </a:xfrm>
          <a:prstGeom prst="rect">
            <a:avLst/>
          </a:prstGeom>
        </p:spPr>
        <p:txBody>
          <a:bodyPr wrap="square">
            <a:spAutoFit/>
          </a:bodyPr>
          <a:lstStyle/>
          <a:p>
            <a:pPr>
              <a:lnSpc>
                <a:spcPct val="115000"/>
              </a:lnSpc>
            </a:pPr>
            <a:r>
              <a:rPr lang="es-CR" sz="3200" dirty="0" smtClean="0">
                <a:latin typeface="Georgia"/>
                <a:ea typeface="Calibri"/>
                <a:cs typeface="Georgia"/>
              </a:rPr>
              <a:t>●puede </a:t>
            </a:r>
            <a:r>
              <a:rPr lang="es-CR" sz="3200" dirty="0">
                <a:latin typeface="Georgia"/>
                <a:ea typeface="Calibri"/>
                <a:cs typeface="Georgia"/>
              </a:rPr>
              <a:t>ser los imperios que han gobernado el mundo a través de la </a:t>
            </a:r>
            <a:r>
              <a:rPr lang="es-CR" sz="3200" dirty="0" smtClean="0">
                <a:latin typeface="Georgia"/>
                <a:ea typeface="Calibri"/>
                <a:cs typeface="Georgia"/>
              </a:rPr>
              <a:t>historia</a:t>
            </a:r>
            <a:endParaRPr lang="es-CR" sz="3200" dirty="0">
              <a:latin typeface="Calibri"/>
              <a:ea typeface="Calibri"/>
              <a:cs typeface="Times New Roman"/>
            </a:endParaRPr>
          </a:p>
        </p:txBody>
      </p:sp>
      <p:sp>
        <p:nvSpPr>
          <p:cNvPr id="4" name="Rectangle 3"/>
          <p:cNvSpPr/>
          <p:nvPr/>
        </p:nvSpPr>
        <p:spPr>
          <a:xfrm>
            <a:off x="0" y="4038600"/>
            <a:ext cx="9144000" cy="1224951"/>
          </a:xfrm>
          <a:prstGeom prst="rect">
            <a:avLst/>
          </a:prstGeom>
        </p:spPr>
        <p:txBody>
          <a:bodyPr wrap="square">
            <a:spAutoFit/>
          </a:bodyPr>
          <a:lstStyle/>
          <a:p>
            <a:pPr lvl="0">
              <a:lnSpc>
                <a:spcPct val="115000"/>
              </a:lnSpc>
            </a:pPr>
            <a:r>
              <a:rPr lang="es-CR" sz="3200" dirty="0" smtClean="0">
                <a:solidFill>
                  <a:srgbClr val="FFFFFF"/>
                </a:solidFill>
                <a:latin typeface="Georgia"/>
                <a:ea typeface="Calibri"/>
                <a:cs typeface="Georgia"/>
              </a:rPr>
              <a:t>●pero en mi opinión es </a:t>
            </a:r>
            <a:r>
              <a:rPr lang="es-CR" sz="3200" dirty="0">
                <a:solidFill>
                  <a:srgbClr val="FFFFFF"/>
                </a:solidFill>
                <a:latin typeface="Georgia"/>
                <a:ea typeface="Calibri"/>
                <a:cs typeface="Georgia"/>
              </a:rPr>
              <a:t>Babilonia porque es la cabeza y también encontramos en el principio</a:t>
            </a:r>
            <a:endParaRPr lang="es-CR" sz="3200" dirty="0">
              <a:solidFill>
                <a:srgbClr val="FFFFFF"/>
              </a:solidFill>
              <a:latin typeface="Calibri"/>
              <a:ea typeface="Calibri"/>
              <a:cs typeface="Times New Roman"/>
            </a:endParaRPr>
          </a:p>
        </p:txBody>
      </p:sp>
    </p:spTree>
    <p:extLst>
      <p:ext uri="{BB962C8B-B14F-4D97-AF65-F5344CB8AC3E}">
        <p14:creationId xmlns:p14="http://schemas.microsoft.com/office/powerpoint/2010/main" val="44075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09600"/>
            <a:ext cx="9144000" cy="4020396"/>
          </a:xfrm>
          <a:prstGeom prst="rect">
            <a:avLst/>
          </a:prstGeom>
        </p:spPr>
        <p:txBody>
          <a:bodyPr wrap="square">
            <a:spAutoFit/>
          </a:bodyPr>
          <a:lstStyle/>
          <a:p>
            <a:pPr>
              <a:lnSpc>
                <a:spcPct val="115000"/>
              </a:lnSpc>
            </a:pPr>
            <a:r>
              <a:rPr lang="es-CR" sz="3200" i="1" dirty="0">
                <a:latin typeface="Georgia"/>
                <a:ea typeface="Calibri"/>
                <a:cs typeface="Georgia"/>
              </a:rPr>
              <a:t>Y </a:t>
            </a:r>
            <a:r>
              <a:rPr lang="es-CR" sz="3200" i="1" dirty="0" err="1">
                <a:latin typeface="Georgia"/>
                <a:ea typeface="Calibri"/>
                <a:cs typeface="Georgia"/>
              </a:rPr>
              <a:t>Cush</a:t>
            </a:r>
            <a:r>
              <a:rPr lang="es-CR" sz="3200" i="1" dirty="0">
                <a:latin typeface="Georgia"/>
                <a:ea typeface="Calibri"/>
                <a:cs typeface="Georgia"/>
              </a:rPr>
              <a:t> engendró á </a:t>
            </a:r>
            <a:r>
              <a:rPr lang="es-CR" sz="3200" i="1" dirty="0" err="1">
                <a:latin typeface="Georgia"/>
                <a:ea typeface="Calibri"/>
                <a:cs typeface="Georgia"/>
              </a:rPr>
              <a:t>Nimrod</a:t>
            </a:r>
            <a:r>
              <a:rPr lang="es-CR" sz="3200" i="1" dirty="0">
                <a:latin typeface="Georgia"/>
                <a:ea typeface="Calibri"/>
                <a:cs typeface="Georgia"/>
              </a:rPr>
              <a:t>, éste comenzó á ser poderoso en la tierra. Este </a:t>
            </a:r>
            <a:r>
              <a:rPr lang="es-CR" sz="3200" i="1" dirty="0" err="1">
                <a:latin typeface="Georgia"/>
                <a:ea typeface="Calibri"/>
                <a:cs typeface="Georgia"/>
              </a:rPr>
              <a:t>fué</a:t>
            </a:r>
            <a:r>
              <a:rPr lang="es-CR" sz="3200" i="1" dirty="0">
                <a:latin typeface="Georgia"/>
                <a:ea typeface="Calibri"/>
                <a:cs typeface="Georgia"/>
              </a:rPr>
              <a:t> vigoroso cazador delante de Yehová; por lo cual se dice: Así como </a:t>
            </a:r>
            <a:r>
              <a:rPr lang="es-CR" sz="3200" i="1" dirty="0" err="1">
                <a:latin typeface="Georgia"/>
                <a:ea typeface="Calibri"/>
                <a:cs typeface="Georgia"/>
              </a:rPr>
              <a:t>Nimrod</a:t>
            </a:r>
            <a:r>
              <a:rPr lang="es-CR" sz="3200" i="1" dirty="0">
                <a:latin typeface="Georgia"/>
                <a:ea typeface="Calibri"/>
                <a:cs typeface="Georgia"/>
              </a:rPr>
              <a:t>, vigoroso cazador delante de Yehová. Y </a:t>
            </a:r>
            <a:r>
              <a:rPr lang="es-CR" sz="3200" i="1" dirty="0" err="1">
                <a:latin typeface="Georgia"/>
                <a:ea typeface="Calibri"/>
                <a:cs typeface="Georgia"/>
              </a:rPr>
              <a:t>fué</a:t>
            </a:r>
            <a:r>
              <a:rPr lang="es-CR" sz="3200" i="1" dirty="0">
                <a:latin typeface="Georgia"/>
                <a:ea typeface="Calibri"/>
                <a:cs typeface="Georgia"/>
              </a:rPr>
              <a:t> la cabecera de su reino </a:t>
            </a:r>
            <a:r>
              <a:rPr lang="es-CR" sz="3200" b="1" i="1" u="sng" dirty="0">
                <a:latin typeface="Georgia"/>
                <a:ea typeface="Calibri"/>
                <a:cs typeface="Georgia"/>
              </a:rPr>
              <a:t>Babel</a:t>
            </a:r>
            <a:r>
              <a:rPr lang="es-CR" sz="3200" i="1" dirty="0">
                <a:latin typeface="Georgia"/>
                <a:ea typeface="Calibri"/>
                <a:cs typeface="Georgia"/>
              </a:rPr>
              <a:t>, y </a:t>
            </a:r>
            <a:r>
              <a:rPr lang="es-CR" sz="3200" i="1" dirty="0" err="1">
                <a:latin typeface="Georgia"/>
                <a:ea typeface="Calibri"/>
                <a:cs typeface="Georgia"/>
              </a:rPr>
              <a:t>Erech</a:t>
            </a:r>
            <a:r>
              <a:rPr lang="es-CR" sz="3200" i="1" dirty="0">
                <a:latin typeface="Georgia"/>
                <a:ea typeface="Calibri"/>
                <a:cs typeface="Georgia"/>
              </a:rPr>
              <a:t>, y </a:t>
            </a:r>
            <a:r>
              <a:rPr lang="es-CR" sz="3200" i="1" dirty="0" err="1">
                <a:latin typeface="Georgia"/>
                <a:ea typeface="Calibri"/>
                <a:cs typeface="Georgia"/>
              </a:rPr>
              <a:t>Accad</a:t>
            </a:r>
            <a:r>
              <a:rPr lang="es-CR" sz="3200" i="1" dirty="0">
                <a:latin typeface="Georgia"/>
                <a:ea typeface="Calibri"/>
                <a:cs typeface="Georgia"/>
              </a:rPr>
              <a:t>, y </a:t>
            </a:r>
            <a:r>
              <a:rPr lang="es-CR" sz="3200" i="1" dirty="0" err="1">
                <a:latin typeface="Georgia"/>
                <a:ea typeface="Calibri"/>
                <a:cs typeface="Georgia"/>
              </a:rPr>
              <a:t>Calneh</a:t>
            </a:r>
            <a:r>
              <a:rPr lang="es-CR" sz="3200" i="1" dirty="0">
                <a:latin typeface="Georgia"/>
                <a:ea typeface="Calibri"/>
                <a:cs typeface="Georgia"/>
              </a:rPr>
              <a:t>, en la tierra de </a:t>
            </a:r>
            <a:r>
              <a:rPr lang="es-CR" sz="3200" i="1" dirty="0" err="1">
                <a:latin typeface="Georgia"/>
                <a:ea typeface="Calibri"/>
                <a:cs typeface="Georgia"/>
              </a:rPr>
              <a:t>Shinar</a:t>
            </a:r>
            <a:r>
              <a:rPr lang="es-CR" sz="3200" i="1" dirty="0">
                <a:latin typeface="Georgia"/>
                <a:ea typeface="Calibri"/>
                <a:cs typeface="Georgia"/>
              </a:rPr>
              <a:t>.</a:t>
            </a:r>
            <a:r>
              <a:rPr lang="es-CR" sz="3200" dirty="0">
                <a:latin typeface="Georgia"/>
                <a:ea typeface="Calibri"/>
                <a:cs typeface="Georgia"/>
              </a:rPr>
              <a:t> </a:t>
            </a:r>
            <a:endParaRPr lang="es-CR" sz="3200" dirty="0" smtClean="0">
              <a:latin typeface="Georgia"/>
              <a:ea typeface="Calibri"/>
              <a:cs typeface="Georgia"/>
            </a:endParaRPr>
          </a:p>
          <a:p>
            <a:pPr algn="ctr">
              <a:lnSpc>
                <a:spcPct val="115000"/>
              </a:lnSpc>
            </a:pPr>
            <a:r>
              <a:rPr lang="es-CR" sz="3200" b="1" dirty="0" smtClean="0">
                <a:latin typeface="Georgia"/>
                <a:ea typeface="Calibri"/>
                <a:cs typeface="Georgia"/>
              </a:rPr>
              <a:t>Gen </a:t>
            </a:r>
            <a:r>
              <a:rPr lang="es-CR" sz="3200" b="1" dirty="0">
                <a:latin typeface="Georgia"/>
                <a:ea typeface="Calibri"/>
                <a:cs typeface="Georgia"/>
              </a:rPr>
              <a:t>10:8-10</a:t>
            </a:r>
            <a:endParaRPr lang="es-CR" sz="3200" dirty="0">
              <a:effectLst/>
              <a:latin typeface="Calibri"/>
              <a:ea typeface="Calibri"/>
              <a:cs typeface="Times New Roman"/>
            </a:endParaRPr>
          </a:p>
        </p:txBody>
      </p:sp>
    </p:spTree>
    <p:extLst>
      <p:ext uri="{BB962C8B-B14F-4D97-AF65-F5344CB8AC3E}">
        <p14:creationId xmlns:p14="http://schemas.microsoft.com/office/powerpoint/2010/main" val="286942356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209800"/>
            <a:ext cx="9067800" cy="1755160"/>
          </a:xfrm>
          <a:prstGeom prst="rect">
            <a:avLst/>
          </a:prstGeom>
        </p:spPr>
        <p:txBody>
          <a:bodyPr wrap="square">
            <a:spAutoFit/>
          </a:bodyPr>
          <a:lstStyle/>
          <a:p>
            <a:pPr algn="ctr">
              <a:lnSpc>
                <a:spcPct val="115000"/>
              </a:lnSpc>
            </a:pPr>
            <a:r>
              <a:rPr lang="es-CR" sz="3200" b="1" dirty="0" smtClean="0">
                <a:solidFill>
                  <a:srgbClr val="FFFF00"/>
                </a:solidFill>
                <a:latin typeface="Georgia"/>
                <a:ea typeface="Calibri"/>
                <a:cs typeface="Georgia"/>
              </a:rPr>
              <a:t>Babilonia </a:t>
            </a:r>
            <a:r>
              <a:rPr lang="es-CR" sz="3200" b="1" dirty="0">
                <a:solidFill>
                  <a:srgbClr val="FFFF00"/>
                </a:solidFill>
                <a:latin typeface="Georgia"/>
                <a:ea typeface="Calibri"/>
                <a:cs typeface="Georgia"/>
              </a:rPr>
              <a:t>es una ubicación geográfica pero </a:t>
            </a:r>
            <a:r>
              <a:rPr lang="es-CR" sz="3200" b="1" dirty="0" smtClean="0">
                <a:solidFill>
                  <a:srgbClr val="FFFF00"/>
                </a:solidFill>
                <a:latin typeface="Georgia"/>
                <a:ea typeface="Calibri"/>
                <a:cs typeface="Georgia"/>
              </a:rPr>
              <a:t>que pasa si es </a:t>
            </a:r>
            <a:r>
              <a:rPr lang="es-CR" sz="3200" b="1" dirty="0">
                <a:solidFill>
                  <a:srgbClr val="FFFF00"/>
                </a:solidFill>
                <a:latin typeface="Georgia"/>
                <a:ea typeface="Calibri"/>
                <a:cs typeface="Georgia"/>
              </a:rPr>
              <a:t>una </a:t>
            </a:r>
            <a:r>
              <a:rPr lang="es-CR" sz="3200" b="1" dirty="0" smtClean="0">
                <a:solidFill>
                  <a:srgbClr val="FFFF00"/>
                </a:solidFill>
                <a:latin typeface="Georgia"/>
                <a:ea typeface="Calibri"/>
                <a:cs typeface="Georgia"/>
              </a:rPr>
              <a:t>predisposición también </a:t>
            </a:r>
            <a:endParaRPr lang="es-CR" sz="3200" b="1" dirty="0">
              <a:solidFill>
                <a:srgbClr val="FFFF00"/>
              </a:solidFill>
              <a:effectLst/>
              <a:latin typeface="Calibri"/>
              <a:ea typeface="Calibri"/>
              <a:cs typeface="Times New Roman"/>
            </a:endParaRPr>
          </a:p>
        </p:txBody>
      </p:sp>
    </p:spTree>
    <p:extLst>
      <p:ext uri="{BB962C8B-B14F-4D97-AF65-F5344CB8AC3E}">
        <p14:creationId xmlns:p14="http://schemas.microsoft.com/office/powerpoint/2010/main" val="8709758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200"/>
            <a:ext cx="9144000" cy="1755160"/>
          </a:xfrm>
          <a:prstGeom prst="rect">
            <a:avLst/>
          </a:prstGeom>
        </p:spPr>
        <p:txBody>
          <a:bodyPr wrap="square">
            <a:spAutoFit/>
          </a:bodyPr>
          <a:lstStyle/>
          <a:p>
            <a:pPr>
              <a:lnSpc>
                <a:spcPct val="115000"/>
              </a:lnSpc>
            </a:pPr>
            <a:r>
              <a:rPr lang="es-CR" sz="3200" dirty="0">
                <a:latin typeface="Georgia"/>
                <a:ea typeface="Calibri"/>
                <a:cs typeface="Georgia"/>
              </a:rPr>
              <a:t>Recuerda que la cultura quiere que nosotros </a:t>
            </a:r>
            <a:r>
              <a:rPr lang="es-CR" sz="3200" dirty="0" smtClean="0">
                <a:latin typeface="Georgia"/>
                <a:ea typeface="Calibri"/>
                <a:cs typeface="Georgia"/>
              </a:rPr>
              <a:t>seamos tolerantes desde todos los puntos de vista </a:t>
            </a:r>
            <a:r>
              <a:rPr lang="es-CR" sz="3200" dirty="0">
                <a:latin typeface="Georgia"/>
                <a:ea typeface="Calibri"/>
                <a:cs typeface="Georgia"/>
              </a:rPr>
              <a:t>en </a:t>
            </a:r>
            <a:r>
              <a:rPr lang="es-CR" sz="3200" dirty="0" smtClean="0">
                <a:latin typeface="Georgia"/>
                <a:ea typeface="Calibri"/>
                <a:cs typeface="Georgia"/>
              </a:rPr>
              <a:t>orden </a:t>
            </a:r>
            <a:r>
              <a:rPr lang="es-CR" sz="3200" dirty="0">
                <a:latin typeface="Georgia"/>
                <a:ea typeface="Calibri"/>
                <a:cs typeface="Georgia"/>
              </a:rPr>
              <a:t>para comprometer lo que </a:t>
            </a:r>
            <a:r>
              <a:rPr lang="es-CR" sz="3200" dirty="0" smtClean="0">
                <a:latin typeface="Georgia"/>
                <a:ea typeface="Calibri"/>
                <a:cs typeface="Georgia"/>
              </a:rPr>
              <a:t>creemos</a:t>
            </a:r>
            <a:endParaRPr lang="es-CR" sz="3200" dirty="0">
              <a:latin typeface="Calibri"/>
              <a:ea typeface="Calibri"/>
              <a:cs typeface="Times New Roman"/>
            </a:endParaRPr>
          </a:p>
        </p:txBody>
      </p:sp>
      <p:sp>
        <p:nvSpPr>
          <p:cNvPr id="3" name="Rectangle 2"/>
          <p:cNvSpPr/>
          <p:nvPr/>
        </p:nvSpPr>
        <p:spPr>
          <a:xfrm>
            <a:off x="15766" y="2937634"/>
            <a:ext cx="9144000" cy="1224951"/>
          </a:xfrm>
          <a:prstGeom prst="rect">
            <a:avLst/>
          </a:prstGeom>
        </p:spPr>
        <p:txBody>
          <a:bodyPr wrap="square">
            <a:spAutoFit/>
          </a:bodyPr>
          <a:lstStyle/>
          <a:p>
            <a:pPr lvl="0">
              <a:lnSpc>
                <a:spcPct val="115000"/>
              </a:lnSpc>
            </a:pPr>
            <a:r>
              <a:rPr lang="es-CR" sz="3200" dirty="0" smtClean="0">
                <a:solidFill>
                  <a:srgbClr val="FFFFFF"/>
                </a:solidFill>
                <a:latin typeface="Georgia"/>
                <a:ea typeface="Calibri"/>
                <a:cs typeface="Georgia"/>
              </a:rPr>
              <a:t>●mezclar esta </a:t>
            </a:r>
            <a:r>
              <a:rPr lang="es-CR" sz="3200" dirty="0">
                <a:solidFill>
                  <a:srgbClr val="FFFFFF"/>
                </a:solidFill>
                <a:latin typeface="Georgia"/>
                <a:ea typeface="Calibri"/>
                <a:cs typeface="Georgia"/>
              </a:rPr>
              <a:t>idea con esa idea (lo santo con lo profano)</a:t>
            </a:r>
            <a:endParaRPr lang="es-CR" sz="3200" dirty="0">
              <a:solidFill>
                <a:srgbClr val="FFFFFF"/>
              </a:solidFill>
              <a:latin typeface="Calibri"/>
              <a:ea typeface="Calibri"/>
              <a:cs typeface="Times New Roman"/>
            </a:endParaRPr>
          </a:p>
        </p:txBody>
      </p:sp>
      <p:sp>
        <p:nvSpPr>
          <p:cNvPr id="4" name="Rectangle 3"/>
          <p:cNvSpPr/>
          <p:nvPr/>
        </p:nvSpPr>
        <p:spPr>
          <a:xfrm>
            <a:off x="0" y="4337323"/>
            <a:ext cx="9144000" cy="1224951"/>
          </a:xfrm>
          <a:prstGeom prst="rect">
            <a:avLst/>
          </a:prstGeom>
        </p:spPr>
        <p:txBody>
          <a:bodyPr wrap="square">
            <a:spAutoFit/>
          </a:bodyPr>
          <a:lstStyle/>
          <a:p>
            <a:pPr lvl="0">
              <a:lnSpc>
                <a:spcPct val="115000"/>
              </a:lnSpc>
            </a:pPr>
            <a:r>
              <a:rPr lang="es-CR" sz="3200" dirty="0" smtClean="0">
                <a:solidFill>
                  <a:srgbClr val="FFFFFF"/>
                </a:solidFill>
                <a:latin typeface="Georgia"/>
                <a:ea typeface="Calibri"/>
                <a:cs typeface="Georgia"/>
              </a:rPr>
              <a:t>●esto </a:t>
            </a:r>
            <a:r>
              <a:rPr lang="es-CR" sz="3200" dirty="0">
                <a:solidFill>
                  <a:srgbClr val="FFFFFF"/>
                </a:solidFill>
                <a:latin typeface="Georgia"/>
                <a:ea typeface="Calibri"/>
                <a:cs typeface="Georgia"/>
              </a:rPr>
              <a:t>es la predisposición de nuestra cultura hoy y </a:t>
            </a:r>
            <a:r>
              <a:rPr lang="es-CR" sz="3200" dirty="0" smtClean="0">
                <a:solidFill>
                  <a:srgbClr val="FFFFFF"/>
                </a:solidFill>
                <a:latin typeface="Georgia"/>
                <a:ea typeface="Calibri"/>
                <a:cs typeface="Georgia"/>
              </a:rPr>
              <a:t>adivina </a:t>
            </a:r>
            <a:r>
              <a:rPr lang="es-CR" sz="3200" dirty="0">
                <a:solidFill>
                  <a:srgbClr val="FFFFFF"/>
                </a:solidFill>
                <a:latin typeface="Georgia"/>
                <a:ea typeface="Calibri"/>
                <a:cs typeface="Georgia"/>
              </a:rPr>
              <a:t>de donde viene </a:t>
            </a:r>
            <a:endParaRPr lang="es-CR" sz="3200" dirty="0">
              <a:solidFill>
                <a:srgbClr val="FFFFFF"/>
              </a:solidFill>
              <a:latin typeface="Calibri"/>
              <a:ea typeface="Calibri"/>
              <a:cs typeface="Times New Roman"/>
            </a:endParaRPr>
          </a:p>
        </p:txBody>
      </p:sp>
    </p:spTree>
    <p:extLst>
      <p:ext uri="{BB962C8B-B14F-4D97-AF65-F5344CB8AC3E}">
        <p14:creationId xmlns:p14="http://schemas.microsoft.com/office/powerpoint/2010/main" val="2999947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0"/>
            <a:ext cx="9144000" cy="4622804"/>
          </a:xfrm>
          <a:prstGeom prst="rect">
            <a:avLst/>
          </a:prstGeom>
        </p:spPr>
        <p:txBody>
          <a:bodyPr wrap="square">
            <a:spAutoFit/>
          </a:bodyPr>
          <a:lstStyle/>
          <a:p>
            <a:pPr>
              <a:lnSpc>
                <a:spcPct val="115000"/>
              </a:lnSpc>
            </a:pPr>
            <a:r>
              <a:rPr lang="es-CR" sz="3200" dirty="0">
                <a:latin typeface="Georgia"/>
                <a:ea typeface="Calibri"/>
                <a:cs typeface="Georgia"/>
              </a:rPr>
              <a:t>Es tiempo de salir de la predisposición babilónica y no ser afectado por ello porque en de un solo sentido u otro usted y yo ha sido expuesto a esta predisposición</a:t>
            </a:r>
            <a:endParaRPr lang="es-CR" sz="3200" dirty="0">
              <a:latin typeface="Calibri"/>
              <a:ea typeface="Calibri"/>
              <a:cs typeface="Times New Roman"/>
            </a:endParaRPr>
          </a:p>
          <a:p>
            <a:pPr>
              <a:lnSpc>
                <a:spcPct val="115000"/>
              </a:lnSpc>
            </a:pPr>
            <a:r>
              <a:rPr lang="es-CR" sz="3200" dirty="0">
                <a:latin typeface="Georgia"/>
                <a:ea typeface="Calibri"/>
                <a:cs typeface="Georgia"/>
              </a:rPr>
              <a:t> </a:t>
            </a:r>
            <a:endParaRPr lang="es-CR" sz="3200" dirty="0">
              <a:latin typeface="Calibri"/>
              <a:ea typeface="Calibri"/>
              <a:cs typeface="Times New Roman"/>
            </a:endParaRPr>
          </a:p>
          <a:p>
            <a:pPr>
              <a:lnSpc>
                <a:spcPct val="115000"/>
              </a:lnSpc>
            </a:pPr>
            <a:r>
              <a:rPr lang="es-CR" sz="3200" dirty="0">
                <a:latin typeface="Georgia"/>
                <a:ea typeface="Calibri"/>
                <a:cs typeface="Georgia"/>
              </a:rPr>
              <a:t>Pero </a:t>
            </a:r>
            <a:r>
              <a:rPr lang="es-CR" sz="3200" dirty="0" smtClean="0">
                <a:latin typeface="Georgia"/>
                <a:ea typeface="Calibri"/>
                <a:cs typeface="Georgia"/>
              </a:rPr>
              <a:t>repito la </a:t>
            </a:r>
            <a:r>
              <a:rPr lang="es-CR" sz="3200" dirty="0">
                <a:latin typeface="Georgia"/>
                <a:ea typeface="Calibri"/>
                <a:cs typeface="Georgia"/>
              </a:rPr>
              <a:t>llamada que resuena para el pueblo de Israel es de salir de en medio de ellos y no toquéis lo inmundo </a:t>
            </a:r>
            <a:endParaRPr lang="es-CR" sz="3200" dirty="0">
              <a:effectLst/>
              <a:latin typeface="Calibri"/>
              <a:ea typeface="Calibri"/>
              <a:cs typeface="Times New Roman"/>
            </a:endParaRPr>
          </a:p>
        </p:txBody>
      </p:sp>
    </p:spTree>
    <p:extLst>
      <p:ext uri="{BB962C8B-B14F-4D97-AF65-F5344CB8AC3E}">
        <p14:creationId xmlns:p14="http://schemas.microsoft.com/office/powerpoint/2010/main" val="455209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981200"/>
            <a:ext cx="9144000" cy="1569660"/>
          </a:xfrm>
          <a:prstGeom prst="rect">
            <a:avLst/>
          </a:prstGeom>
          <a:noFill/>
        </p:spPr>
        <p:txBody>
          <a:bodyPr wrap="square" lIns="91440" tIns="45720" rIns="91440" bIns="45720">
            <a:spAutoFit/>
          </a:bodyPr>
          <a:lstStyle/>
          <a:p>
            <a:pPr algn="ctr"/>
            <a:r>
              <a:rPr lang="es-CR" sz="4800" b="1" dirty="0" smtClean="0">
                <a:ln w="900" cmpd="sng">
                  <a:solidFill>
                    <a:schemeClr val="accent1">
                      <a:satMod val="190000"/>
                      <a:alpha val="55000"/>
                    </a:schemeClr>
                  </a:solidFill>
                  <a:prstDash val="solid"/>
                </a:ln>
                <a:solidFill>
                  <a:srgbClr val="FFC000"/>
                </a:solidFill>
                <a:effectLst>
                  <a:innerShdw blurRad="101600" dist="76200" dir="5400000">
                    <a:schemeClr val="accent1">
                      <a:satMod val="190000"/>
                      <a:tint val="100000"/>
                      <a:alpha val="74000"/>
                    </a:schemeClr>
                  </a:innerShdw>
                </a:effectLst>
                <a:latin typeface="Georgia" pitchFamily="18" charset="0"/>
              </a:rPr>
              <a:t>Restaurando el camino de YHVH</a:t>
            </a:r>
            <a:endParaRPr lang="es-CR" sz="4800" b="1" dirty="0">
              <a:ln w="900" cmpd="sng">
                <a:solidFill>
                  <a:schemeClr val="accent1">
                    <a:satMod val="190000"/>
                    <a:alpha val="55000"/>
                  </a:schemeClr>
                </a:solidFill>
                <a:prstDash val="solid"/>
              </a:ln>
              <a:solidFill>
                <a:srgbClr val="FFC000"/>
              </a:solidFill>
              <a:effectLst>
                <a:innerShdw blurRad="101600" dist="76200" dir="5400000">
                  <a:schemeClr val="accent1">
                    <a:satMod val="190000"/>
                    <a:tint val="100000"/>
                    <a:alpha val="74000"/>
                  </a:schemeClr>
                </a:innerShdw>
              </a:effectLst>
              <a:latin typeface="Georgia" pitchFamily="18" charset="0"/>
            </a:endParaRPr>
          </a:p>
        </p:txBody>
      </p:sp>
    </p:spTree>
    <p:extLst>
      <p:ext uri="{BB962C8B-B14F-4D97-AF65-F5344CB8AC3E}">
        <p14:creationId xmlns:p14="http://schemas.microsoft.com/office/powerpoint/2010/main" val="296189748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p:nvPr/>
        </p:nvSpPr>
        <p:spPr>
          <a:xfrm>
            <a:off x="1065911" y="1138780"/>
            <a:ext cx="6608379" cy="892552"/>
          </a:xfrm>
          <a:prstGeom prst="rect">
            <a:avLst/>
          </a:prstGeom>
        </p:spPr>
        <p:txBody>
          <a:bodyPr wrap="square">
            <a:spAutoFit/>
          </a:bodyPr>
          <a:lstStyle/>
          <a:p>
            <a:endParaRPr lang="es-CR" dirty="0" smtClean="0">
              <a:solidFill>
                <a:schemeClr val="bg1"/>
              </a:solidFill>
            </a:endParaRPr>
          </a:p>
          <a:p>
            <a:pPr algn="ctr"/>
            <a:r>
              <a:rPr lang="es-CR" sz="3400" dirty="0" smtClean="0">
                <a:ln>
                  <a:solidFill>
                    <a:srgbClr val="FFFF00">
                      <a:alpha val="22000"/>
                    </a:srgbClr>
                  </a:solidFill>
                </a:ln>
                <a:solidFill>
                  <a:schemeClr val="bg1"/>
                </a:solidFill>
                <a:latin typeface="Papyrus" pitchFamily="66" charset="0"/>
              </a:rPr>
              <a:t>El </a:t>
            </a:r>
            <a:r>
              <a:rPr lang="es-CR" sz="3400" dirty="0">
                <a:ln>
                  <a:solidFill>
                    <a:srgbClr val="FFFF00">
                      <a:alpha val="22000"/>
                    </a:srgbClr>
                  </a:solidFill>
                </a:ln>
                <a:solidFill>
                  <a:schemeClr val="bg1"/>
                </a:solidFill>
                <a:latin typeface="Papyrus" pitchFamily="66" charset="0"/>
              </a:rPr>
              <a:t>Ministerio de Vida </a:t>
            </a:r>
            <a:r>
              <a:rPr lang="es-CR" sz="3400" dirty="0" smtClean="0">
                <a:ln>
                  <a:solidFill>
                    <a:srgbClr val="FFFF00">
                      <a:alpha val="22000"/>
                    </a:srgbClr>
                  </a:solidFill>
                </a:ln>
                <a:solidFill>
                  <a:schemeClr val="bg1"/>
                </a:solidFill>
                <a:latin typeface="Papyrus" pitchFamily="66" charset="0"/>
              </a:rPr>
              <a:t>Crucificada</a:t>
            </a:r>
            <a:endParaRPr lang="es-CR" sz="3400" b="1" dirty="0">
              <a:ln>
                <a:solidFill>
                  <a:srgbClr val="FFFF00">
                    <a:alpha val="22000"/>
                  </a:srgbClr>
                </a:solidFill>
              </a:ln>
              <a:gradFill>
                <a:gsLst>
                  <a:gs pos="0">
                    <a:schemeClr val="tx1"/>
                  </a:gs>
                  <a:gs pos="79000">
                    <a:schemeClr val="bg1">
                      <a:tint val="100000"/>
                      <a:shade val="90000"/>
                      <a:lumMod val="0"/>
                    </a:schemeClr>
                  </a:gs>
                  <a:gs pos="100000">
                    <a:schemeClr val="bg1">
                      <a:tint val="100000"/>
                      <a:shade val="80000"/>
                      <a:alpha val="100000"/>
                    </a:schemeClr>
                  </a:gs>
                </a:gsLst>
                <a:lin ang="5400000" scaled="0"/>
              </a:gradFill>
              <a:effectLst>
                <a:outerShdw blurRad="38100" dist="38100" dir="2700000" algn="tl">
                  <a:srgbClr val="000000">
                    <a:alpha val="43137"/>
                  </a:srgbClr>
                </a:outerShdw>
              </a:effectLst>
              <a:latin typeface="Papyrus" pitchFamily="66" charset="0"/>
              <a:cs typeface="Calibri"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1054663"/>
            <a:ext cx="1373297" cy="1492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771" y="1054663"/>
            <a:ext cx="916139" cy="1492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939446" y="1897986"/>
            <a:ext cx="5010079" cy="523220"/>
          </a:xfrm>
          <a:prstGeom prst="rect">
            <a:avLst/>
          </a:prstGeom>
        </p:spPr>
        <p:txBody>
          <a:bodyPr wrap="square">
            <a:spAutoFit/>
          </a:bodyPr>
          <a:lstStyle/>
          <a:p>
            <a:r>
              <a:rPr lang="es-CR" sz="2800" b="1" i="1" dirty="0">
                <a:solidFill>
                  <a:schemeClr val="bg1"/>
                </a:solidFill>
                <a:latin typeface="Calibri" pitchFamily="34" charset="0"/>
                <a:cs typeface="Calibri" pitchFamily="34" charset="0"/>
              </a:rPr>
              <a:t>Restaurando lo que fue perdido</a:t>
            </a:r>
          </a:p>
        </p:txBody>
      </p:sp>
      <p:sp>
        <p:nvSpPr>
          <p:cNvPr id="3" name="TextBox 2"/>
          <p:cNvSpPr txBox="1"/>
          <p:nvPr/>
        </p:nvSpPr>
        <p:spPr>
          <a:xfrm>
            <a:off x="1129625" y="3021007"/>
            <a:ext cx="6819900" cy="553998"/>
          </a:xfrm>
          <a:prstGeom prst="rect">
            <a:avLst/>
          </a:prstGeom>
          <a:noFill/>
        </p:spPr>
        <p:txBody>
          <a:bodyPr wrap="square" rtlCol="0">
            <a:spAutoFit/>
          </a:bodyPr>
          <a:lstStyle/>
          <a:p>
            <a:pPr algn="ctr"/>
            <a:r>
              <a:rPr lang="es-CR" sz="3000" b="1" spc="300" dirty="0" smtClean="0">
                <a:solidFill>
                  <a:srgbClr val="FFC000"/>
                </a:solidFill>
                <a:latin typeface="Georgia" pitchFamily="18" charset="0"/>
              </a:rPr>
              <a:t>www.crucifiedlifemin.com</a:t>
            </a:r>
            <a:endParaRPr lang="es-CR" sz="3000" b="1" spc="300" dirty="0">
              <a:solidFill>
                <a:srgbClr val="FFC000"/>
              </a:solidFill>
              <a:latin typeface="Georgia" pitchFamily="18" charset="0"/>
            </a:endParaRPr>
          </a:p>
        </p:txBody>
      </p:sp>
      <p:sp>
        <p:nvSpPr>
          <p:cNvPr id="4" name="TextBox 3"/>
          <p:cNvSpPr txBox="1"/>
          <p:nvPr/>
        </p:nvSpPr>
        <p:spPr>
          <a:xfrm>
            <a:off x="1" y="3221062"/>
            <a:ext cx="9144000" cy="707886"/>
          </a:xfrm>
          <a:prstGeom prst="rect">
            <a:avLst/>
          </a:prstGeom>
          <a:noFill/>
        </p:spPr>
        <p:txBody>
          <a:bodyPr wrap="square" rtlCol="0">
            <a:spAutoFit/>
          </a:bodyPr>
          <a:lstStyle/>
          <a:p>
            <a:r>
              <a:rPr lang="es-CR" sz="4000" b="1" dirty="0" smtClean="0">
                <a:solidFill>
                  <a:schemeClr val="bg1"/>
                </a:solidFill>
                <a:effectLst>
                  <a:outerShdw blurRad="38100" dist="38100" dir="2700000" algn="tl">
                    <a:srgbClr val="000000">
                      <a:alpha val="43137"/>
                    </a:srgbClr>
                  </a:outerShdw>
                </a:effectLst>
                <a:latin typeface="Nueva Std Cond" pitchFamily="34" charset="0"/>
              </a:rPr>
              <a:t>___________________________________</a:t>
            </a:r>
            <a:endParaRPr lang="es-CR" sz="4000" b="1" dirty="0">
              <a:solidFill>
                <a:schemeClr val="bg1"/>
              </a:solidFill>
              <a:effectLst>
                <a:outerShdw blurRad="38100" dist="38100" dir="2700000" algn="tl">
                  <a:srgbClr val="000000">
                    <a:alpha val="43137"/>
                  </a:srgbClr>
                </a:outerShdw>
              </a:effectLst>
              <a:latin typeface="Nueva Std Cond" pitchFamily="34" charset="0"/>
            </a:endParaRPr>
          </a:p>
        </p:txBody>
      </p:sp>
    </p:spTree>
    <p:extLst>
      <p:ext uri="{BB962C8B-B14F-4D97-AF65-F5344CB8AC3E}">
        <p14:creationId xmlns:p14="http://schemas.microsoft.com/office/powerpoint/2010/main" val="37289860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079" y="838200"/>
            <a:ext cx="9144000" cy="707886"/>
          </a:xfrm>
          <a:prstGeom prst="rect">
            <a:avLst/>
          </a:prstGeom>
          <a:noFill/>
        </p:spPr>
        <p:txBody>
          <a:bodyPr wrap="square" rtlCol="0">
            <a:spAutoFit/>
          </a:bodyPr>
          <a:lstStyle/>
          <a:p>
            <a:r>
              <a:rPr lang="es-CR" sz="4000" dirty="0"/>
              <a:t>#1  inspección o revisión 100% completo </a:t>
            </a:r>
          </a:p>
        </p:txBody>
      </p:sp>
      <p:sp>
        <p:nvSpPr>
          <p:cNvPr id="2" name="Rectangle 1"/>
          <p:cNvSpPr/>
          <p:nvPr/>
        </p:nvSpPr>
        <p:spPr>
          <a:xfrm>
            <a:off x="34159" y="1752600"/>
            <a:ext cx="9109841" cy="707886"/>
          </a:xfrm>
          <a:prstGeom prst="rect">
            <a:avLst/>
          </a:prstGeom>
        </p:spPr>
        <p:txBody>
          <a:bodyPr wrap="square">
            <a:spAutoFit/>
          </a:bodyPr>
          <a:lstStyle/>
          <a:p>
            <a:r>
              <a:rPr lang="es-CR" sz="4000" dirty="0"/>
              <a:t>#2 dónde comenzamos</a:t>
            </a:r>
          </a:p>
        </p:txBody>
      </p:sp>
      <p:sp>
        <p:nvSpPr>
          <p:cNvPr id="4" name="Rectangle 3"/>
          <p:cNvSpPr/>
          <p:nvPr/>
        </p:nvSpPr>
        <p:spPr>
          <a:xfrm>
            <a:off x="34159" y="2667000"/>
            <a:ext cx="7522792" cy="1323439"/>
          </a:xfrm>
          <a:prstGeom prst="rect">
            <a:avLst/>
          </a:prstGeom>
        </p:spPr>
        <p:txBody>
          <a:bodyPr wrap="square">
            <a:spAutoFit/>
          </a:bodyPr>
          <a:lstStyle/>
          <a:p>
            <a:r>
              <a:rPr lang="es-CR" sz="4000" dirty="0"/>
              <a:t>#3 </a:t>
            </a:r>
            <a:r>
              <a:rPr lang="es-CR" sz="4000" dirty="0" smtClean="0"/>
              <a:t>empieza </a:t>
            </a:r>
            <a:r>
              <a:rPr lang="es-CR" sz="4000" dirty="0"/>
              <a:t>al desarmar cada pieza </a:t>
            </a:r>
            <a:r>
              <a:rPr lang="es-CR" sz="4000" dirty="0" smtClean="0"/>
              <a:t> (cizañas)</a:t>
            </a:r>
            <a:endParaRPr lang="es-CR" sz="4000" dirty="0"/>
          </a:p>
        </p:txBody>
      </p:sp>
      <p:sp>
        <p:nvSpPr>
          <p:cNvPr id="5" name="Rectangle 4"/>
          <p:cNvSpPr/>
          <p:nvPr/>
        </p:nvSpPr>
        <p:spPr>
          <a:xfrm>
            <a:off x="34160" y="4191000"/>
            <a:ext cx="6823840" cy="1323439"/>
          </a:xfrm>
          <a:prstGeom prst="rect">
            <a:avLst/>
          </a:prstGeom>
        </p:spPr>
        <p:txBody>
          <a:bodyPr wrap="square">
            <a:spAutoFit/>
          </a:bodyPr>
          <a:lstStyle/>
          <a:p>
            <a:r>
              <a:rPr lang="es-CR" sz="4000" dirty="0"/>
              <a:t>#4 </a:t>
            </a:r>
            <a:r>
              <a:rPr lang="es-CR" sz="4000" dirty="0" smtClean="0"/>
              <a:t>comienza </a:t>
            </a:r>
            <a:r>
              <a:rPr lang="es-CR" sz="4000" dirty="0"/>
              <a:t>a parecerse al estado original (en el jardín) </a:t>
            </a:r>
          </a:p>
        </p:txBody>
      </p:sp>
      <p:sp>
        <p:nvSpPr>
          <p:cNvPr id="6" name="TextBox 5"/>
          <p:cNvSpPr txBox="1"/>
          <p:nvPr/>
        </p:nvSpPr>
        <p:spPr>
          <a:xfrm>
            <a:off x="0" y="0"/>
            <a:ext cx="9144000" cy="707886"/>
          </a:xfrm>
          <a:prstGeom prst="rect">
            <a:avLst/>
          </a:prstGeom>
          <a:noFill/>
        </p:spPr>
        <p:txBody>
          <a:bodyPr wrap="square" rtlCol="0">
            <a:spAutoFit/>
          </a:bodyPr>
          <a:lstStyle/>
          <a:p>
            <a:r>
              <a:rPr lang="es-CR" sz="4000" b="1" u="sng" dirty="0" smtClean="0">
                <a:solidFill>
                  <a:srgbClr val="FFFF00"/>
                </a:solidFill>
              </a:rPr>
              <a:t>Pasos de restauración </a:t>
            </a:r>
            <a:endParaRPr lang="es-CR" sz="4000" b="1" u="sng" dirty="0">
              <a:solidFill>
                <a:srgbClr val="FFFF00"/>
              </a:solidFill>
            </a:endParaRPr>
          </a:p>
        </p:txBody>
      </p:sp>
    </p:spTree>
    <p:extLst>
      <p:ext uri="{BB962C8B-B14F-4D97-AF65-F5344CB8AC3E}">
        <p14:creationId xmlns:p14="http://schemas.microsoft.com/office/powerpoint/2010/main" val="4171588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1228" y="228600"/>
            <a:ext cx="8610600" cy="1569660"/>
          </a:xfrm>
          <a:prstGeom prst="rect">
            <a:avLst/>
          </a:prstGeom>
          <a:noFill/>
        </p:spPr>
        <p:txBody>
          <a:bodyPr wrap="square" rtlCol="0">
            <a:spAutoFit/>
          </a:bodyPr>
          <a:lstStyle/>
          <a:p>
            <a:pPr algn="ctr"/>
            <a:r>
              <a:rPr lang="es-CR" sz="4800" dirty="0">
                <a:solidFill>
                  <a:srgbClr val="FFFF00"/>
                </a:solidFill>
              </a:rPr>
              <a:t>¿Cuántos de nosotros </a:t>
            </a:r>
            <a:r>
              <a:rPr lang="es-CR" sz="4800" dirty="0" smtClean="0">
                <a:solidFill>
                  <a:srgbClr val="FFFF00"/>
                </a:solidFill>
              </a:rPr>
              <a:t>hemos </a:t>
            </a:r>
            <a:r>
              <a:rPr lang="es-CR" sz="4800" dirty="0">
                <a:solidFill>
                  <a:srgbClr val="FFFF00"/>
                </a:solidFill>
              </a:rPr>
              <a:t>sido </a:t>
            </a:r>
            <a:r>
              <a:rPr lang="es-CR" sz="4800" dirty="0" smtClean="0">
                <a:solidFill>
                  <a:srgbClr val="FFFF00"/>
                </a:solidFill>
              </a:rPr>
              <a:t>restaurados </a:t>
            </a:r>
            <a:r>
              <a:rPr lang="es-CR" sz="4800" dirty="0">
                <a:solidFill>
                  <a:srgbClr val="FFFF00"/>
                </a:solidFill>
              </a:rPr>
              <a:t>al estado original?</a:t>
            </a:r>
          </a:p>
        </p:txBody>
      </p:sp>
      <p:sp>
        <p:nvSpPr>
          <p:cNvPr id="4" name="Rectangle 3"/>
          <p:cNvSpPr/>
          <p:nvPr/>
        </p:nvSpPr>
        <p:spPr>
          <a:xfrm>
            <a:off x="2628" y="2514600"/>
            <a:ext cx="9067800" cy="2554545"/>
          </a:xfrm>
          <a:prstGeom prst="rect">
            <a:avLst/>
          </a:prstGeom>
        </p:spPr>
        <p:txBody>
          <a:bodyPr wrap="square">
            <a:spAutoFit/>
          </a:bodyPr>
          <a:lstStyle/>
          <a:p>
            <a:pPr algn="ctr"/>
            <a:r>
              <a:rPr lang="es-CR" sz="3200" dirty="0"/>
              <a:t>En el principio (Isa 46:10) Adán </a:t>
            </a:r>
            <a:r>
              <a:rPr lang="es-CR" sz="3200" dirty="0" smtClean="0"/>
              <a:t>como representante </a:t>
            </a:r>
            <a:r>
              <a:rPr lang="es-CR" sz="3200" dirty="0"/>
              <a:t>de lo </a:t>
            </a:r>
            <a:r>
              <a:rPr lang="es-CR" sz="3200" dirty="0" smtClean="0"/>
              <a:t>santo </a:t>
            </a:r>
            <a:r>
              <a:rPr lang="es-CR" sz="3200" dirty="0"/>
              <a:t>mezcló con algo que </a:t>
            </a:r>
            <a:r>
              <a:rPr lang="es-CR" sz="3200" dirty="0" smtClean="0"/>
              <a:t>era </a:t>
            </a:r>
            <a:r>
              <a:rPr lang="es-CR" sz="3200" dirty="0"/>
              <a:t>profano e inmundo (el árbol del conocimiento del bien y del mal </a:t>
            </a:r>
            <a:r>
              <a:rPr lang="es-CR" sz="3200" dirty="0" smtClean="0"/>
              <a:t>como) </a:t>
            </a:r>
            <a:r>
              <a:rPr lang="es-CR" sz="3200" dirty="0"/>
              <a:t>produciendo corrupción pero comenzando el proceso de algo interesante</a:t>
            </a:r>
          </a:p>
        </p:txBody>
      </p:sp>
    </p:spTree>
    <p:extLst>
      <p:ext uri="{BB962C8B-B14F-4D97-AF65-F5344CB8AC3E}">
        <p14:creationId xmlns:p14="http://schemas.microsoft.com/office/powerpoint/2010/main" val="638944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bg1">
            <a:alpha val="78000"/>
          </a:schemeClr>
        </a:solidFill>
        <a:effectLst/>
      </p:bgPr>
    </p:bg>
    <p:spTree>
      <p:nvGrpSpPr>
        <p:cNvPr id="1" name=""/>
        <p:cNvGrpSpPr/>
        <p:nvPr/>
      </p:nvGrpSpPr>
      <p:grpSpPr>
        <a:xfrm>
          <a:off x="0" y="0"/>
          <a:ext cx="0" cy="0"/>
          <a:chOff x="0" y="0"/>
          <a:chExt cx="0" cy="0"/>
        </a:xfrm>
      </p:grpSpPr>
      <p:sp>
        <p:nvSpPr>
          <p:cNvPr id="2" name="Rectangle 1"/>
          <p:cNvSpPr/>
          <p:nvPr/>
        </p:nvSpPr>
        <p:spPr>
          <a:xfrm>
            <a:off x="28903" y="1219200"/>
            <a:ext cx="9144000" cy="4031873"/>
          </a:xfrm>
          <a:prstGeom prst="rect">
            <a:avLst/>
          </a:prstGeom>
        </p:spPr>
        <p:txBody>
          <a:bodyPr wrap="square">
            <a:spAutoFit/>
          </a:bodyPr>
          <a:lstStyle/>
          <a:p>
            <a:pPr algn="ctr"/>
            <a:r>
              <a:rPr lang="es-CR" sz="3200" i="1" dirty="0">
                <a:solidFill>
                  <a:srgbClr val="FFFF00"/>
                </a:solidFill>
              </a:rPr>
              <a:t>Y YHVH vio que era mucha la maldad de los hombres en la tierra, y que toda intención de los pensamientos de su corazón era sólo hacer siempre el mal. Y le pesó YHVH haber hecho al hombre en la tierra, y sintió tristeza en su corazón. Y YHVH dijo: Borraré de la faz de la tierra al hombre que he creado, desde el hombre hasta el ganado, los reptiles y las aves del cielo, porque me pesa haberlos hecho.</a:t>
            </a:r>
            <a:r>
              <a:rPr lang="es-CR" sz="3200" dirty="0">
                <a:solidFill>
                  <a:srgbClr val="FFFF00"/>
                </a:solidFill>
              </a:rPr>
              <a:t> </a:t>
            </a:r>
            <a:r>
              <a:rPr lang="es-CR" sz="3200" b="1" dirty="0"/>
              <a:t>Génesis 6:5-7</a:t>
            </a:r>
            <a:endParaRPr lang="es-CR" sz="3200" dirty="0"/>
          </a:p>
        </p:txBody>
      </p:sp>
    </p:spTree>
    <p:extLst>
      <p:ext uri="{BB962C8B-B14F-4D97-AF65-F5344CB8AC3E}">
        <p14:creationId xmlns:p14="http://schemas.microsoft.com/office/powerpoint/2010/main" val="3998054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0" y="206514"/>
            <a:ext cx="9144000" cy="707886"/>
          </a:xfrm>
          <a:prstGeom prst="rect">
            <a:avLst/>
          </a:prstGeom>
          <a:noFill/>
        </p:spPr>
        <p:txBody>
          <a:bodyPr wrap="square" rtlCol="0">
            <a:spAutoFit/>
          </a:bodyPr>
          <a:lstStyle/>
          <a:p>
            <a:pPr algn="ctr"/>
            <a:r>
              <a:rPr lang="es-CR" sz="4000" b="1" dirty="0">
                <a:solidFill>
                  <a:srgbClr val="FFC000"/>
                </a:solidFill>
              </a:rPr>
              <a:t>¿Que </a:t>
            </a:r>
            <a:r>
              <a:rPr lang="es-CR" sz="4000" b="1" dirty="0" smtClean="0">
                <a:solidFill>
                  <a:srgbClr val="FFC000"/>
                </a:solidFill>
              </a:rPr>
              <a:t>causó el </a:t>
            </a:r>
            <a:r>
              <a:rPr lang="es-CR" sz="4000" b="1" dirty="0">
                <a:solidFill>
                  <a:srgbClr val="FFC000"/>
                </a:solidFill>
              </a:rPr>
              <a:t>Eterno tristeza? </a:t>
            </a:r>
          </a:p>
        </p:txBody>
      </p:sp>
      <p:sp>
        <p:nvSpPr>
          <p:cNvPr id="2" name="Rectangle 1"/>
          <p:cNvSpPr/>
          <p:nvPr/>
        </p:nvSpPr>
        <p:spPr>
          <a:xfrm>
            <a:off x="21021" y="914400"/>
            <a:ext cx="9144000" cy="5786199"/>
          </a:xfrm>
          <a:prstGeom prst="rect">
            <a:avLst/>
          </a:prstGeom>
        </p:spPr>
        <p:txBody>
          <a:bodyPr wrap="square">
            <a:spAutoFit/>
          </a:bodyPr>
          <a:lstStyle/>
          <a:p>
            <a:r>
              <a:rPr lang="es-CR" dirty="0"/>
              <a:t> </a:t>
            </a:r>
          </a:p>
          <a:p>
            <a:r>
              <a:rPr lang="es-CR" sz="3200" i="1" dirty="0">
                <a:solidFill>
                  <a:srgbClr val="FFFF00"/>
                </a:solidFill>
              </a:rPr>
              <a:t>Y aconteció que cuando los hombres comenzaron a multiplicarse sobre la faz de la tierra, y les nacieron hijas, los hijos de YHVH vieron que las hijas de los hombres eran hermosas, y tomaron para sí mujeres de entre todas las que les gustaban. Entonces el ETERNO dijo: No contenderá mi Espíritu para siempre con el hombre, porque ciertamente él es carne. Serán, pues, sus días ciento veinte años. Y había gigantes en la tierra en aquellos días, y también después, cuando los hijos de YHVH se unieron a las hijas de los hombres y ellas les dieron a luz hijos. Estos son los héroes de la antigüedad, hombres de renombre.</a:t>
            </a:r>
            <a:r>
              <a:rPr lang="es-CR" sz="3200" dirty="0">
                <a:solidFill>
                  <a:srgbClr val="FFFF00"/>
                </a:solidFill>
              </a:rPr>
              <a:t> </a:t>
            </a:r>
            <a:r>
              <a:rPr lang="es-CR" sz="3200" b="1" dirty="0"/>
              <a:t>Génesis 6:1-4</a:t>
            </a:r>
            <a:endParaRPr lang="es-CR" sz="3200" dirty="0"/>
          </a:p>
        </p:txBody>
      </p:sp>
    </p:spTree>
    <p:extLst>
      <p:ext uri="{BB962C8B-B14F-4D97-AF65-F5344CB8AC3E}">
        <p14:creationId xmlns:p14="http://schemas.microsoft.com/office/powerpoint/2010/main" val="2272220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1285</TotalTime>
  <Words>2390</Words>
  <Application>Microsoft Office PowerPoint</Application>
  <PresentationFormat>On-screen Show (4:3)</PresentationFormat>
  <Paragraphs>138</Paragraphs>
  <Slides>50</Slides>
  <Notes>2</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Horizon</vt:lpstr>
      <vt:lpstr>PowerPoint Presentation</vt:lpstr>
      <vt:lpstr>PowerPoint Presentation</vt:lpstr>
      <vt:lpstr>PowerPoint Presentation</vt:lpstr>
      <vt:lpstr>  La desobediencia de Adán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dc:creator>
  <cp:lastModifiedBy>JES</cp:lastModifiedBy>
  <cp:revision>76</cp:revision>
  <dcterms:created xsi:type="dcterms:W3CDTF">2012-02-28T21:53:32Z</dcterms:created>
  <dcterms:modified xsi:type="dcterms:W3CDTF">2012-10-04T20:47:42Z</dcterms:modified>
</cp:coreProperties>
</file>