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0"/>
  </p:notesMasterIdLst>
  <p:sldIdLst>
    <p:sldId id="256" r:id="rId2"/>
    <p:sldId id="283" r:id="rId3"/>
    <p:sldId id="284" r:id="rId4"/>
    <p:sldId id="308" r:id="rId5"/>
    <p:sldId id="290" r:id="rId6"/>
    <p:sldId id="257" r:id="rId7"/>
    <p:sldId id="258" r:id="rId8"/>
    <p:sldId id="259" r:id="rId9"/>
    <p:sldId id="260" r:id="rId10"/>
    <p:sldId id="261" r:id="rId11"/>
    <p:sldId id="285" r:id="rId12"/>
    <p:sldId id="278" r:id="rId13"/>
    <p:sldId id="279" r:id="rId14"/>
    <p:sldId id="280" r:id="rId15"/>
    <p:sldId id="281" r:id="rId16"/>
    <p:sldId id="282" r:id="rId17"/>
    <p:sldId id="262" r:id="rId18"/>
    <p:sldId id="264" r:id="rId19"/>
    <p:sldId id="265" r:id="rId20"/>
    <p:sldId id="266" r:id="rId21"/>
    <p:sldId id="267" r:id="rId22"/>
    <p:sldId id="269" r:id="rId23"/>
    <p:sldId id="270" r:id="rId24"/>
    <p:sldId id="268" r:id="rId25"/>
    <p:sldId id="263" r:id="rId26"/>
    <p:sldId id="277" r:id="rId27"/>
    <p:sldId id="273" r:id="rId28"/>
    <p:sldId id="274" r:id="rId29"/>
    <p:sldId id="272" r:id="rId30"/>
    <p:sldId id="271" r:id="rId31"/>
    <p:sldId id="301" r:id="rId32"/>
    <p:sldId id="309" r:id="rId33"/>
    <p:sldId id="312" r:id="rId34"/>
    <p:sldId id="310" r:id="rId35"/>
    <p:sldId id="311" r:id="rId36"/>
    <p:sldId id="313" r:id="rId37"/>
    <p:sldId id="314" r:id="rId38"/>
    <p:sldId id="275" r:id="rId39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B3B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>
        <p:scale>
          <a:sx n="60" d="100"/>
          <a:sy n="60" d="100"/>
        </p:scale>
        <p:origin x="-786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94DF7-C0C6-4666-90C8-F4ECDDDEBBB1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D7411-8D95-4699-B742-B8F2E2DEC785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27618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D7411-8D95-4699-B742-B8F2E2DEC785}" type="slidenum">
              <a:rPr lang="es-CR" smtClean="0"/>
              <a:t>16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62840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D7411-8D95-4699-B742-B8F2E2DEC785}" type="slidenum">
              <a:rPr lang="es-CR" smtClean="0"/>
              <a:t>18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8920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7060E15-DEAF-4D81-999E-BBF49B5B3086}" type="datetimeFigureOut">
              <a:rPr lang="es-CR" smtClean="0"/>
              <a:t>04/10/2012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2C5889D-8097-4B3A-92FD-E9F186196C0D}" type="slidenum">
              <a:rPr lang="es-CR" smtClean="0"/>
              <a:t>‹#›</a:t>
            </a:fld>
            <a:endParaRPr lang="es-C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393" y="304800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4400" dirty="0" smtClean="0">
                <a:solidFill>
                  <a:srgbClr val="FFFF00"/>
                </a:solidFill>
                <a:latin typeface="Alaska" pitchFamily="34" charset="0"/>
              </a:rPr>
              <a:t>REINO MEZCLADO Pt. 2</a:t>
            </a:r>
          </a:p>
          <a:p>
            <a:pPr algn="ctr"/>
            <a:endParaRPr lang="es-CR" sz="4400" dirty="0">
              <a:latin typeface="Alaska" pitchFamily="34" charset="0"/>
            </a:endParaRPr>
          </a:p>
          <a:p>
            <a:pPr algn="ctr"/>
            <a:endParaRPr lang="es-CR" sz="4400" dirty="0" smtClean="0">
              <a:latin typeface="Alaska" pitchFamily="34" charset="0"/>
            </a:endParaRPr>
          </a:p>
          <a:p>
            <a:pPr algn="ctr"/>
            <a:endParaRPr lang="es-CR" sz="4400" dirty="0">
              <a:latin typeface="Alaska" pitchFamily="34" charset="0"/>
            </a:endParaRPr>
          </a:p>
          <a:p>
            <a:pPr algn="ctr"/>
            <a:r>
              <a:rPr lang="es-CR" sz="9600" dirty="0" smtClean="0">
                <a:latin typeface="Outlaw" pitchFamily="2" charset="0"/>
              </a:rPr>
              <a:t>SUCOT 2012</a:t>
            </a:r>
          </a:p>
          <a:p>
            <a:pPr algn="ctr"/>
            <a:endParaRPr lang="es-CR" sz="4400" dirty="0">
              <a:latin typeface="Alask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3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7883" y="0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0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¿Estáis dispuestos ahora, para que cuando oigáis el sonido del cuerno, la flauta, la lira, el arpa, el salterio, la gaita y toda clase de música, os postréis y adoréis la estatua que he hecho? Porque si no la adoráis, inmediatamente seréis echados en un horno de fuego ardiente; ¿y qué dios será el que os libre de mis manos? </a:t>
            </a:r>
            <a:r>
              <a:rPr lang="es-CR" sz="3000" i="1" dirty="0" err="1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Sadrac</a:t>
            </a:r>
            <a:r>
              <a:rPr lang="es-CR" sz="30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, </a:t>
            </a:r>
            <a:r>
              <a:rPr lang="es-CR" sz="3000" i="1" dirty="0" err="1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Mesac</a:t>
            </a:r>
            <a:r>
              <a:rPr lang="es-CR" sz="30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 y </a:t>
            </a:r>
            <a:r>
              <a:rPr lang="es-CR" sz="3000" i="1" dirty="0" err="1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Abed-nego</a:t>
            </a:r>
            <a:r>
              <a:rPr lang="es-CR" sz="30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 respondieron y dijeron al rey Nabucodonosor: No necesitamos darte una respuesta acerca de este asunto. Ciertamente nuestro Dios a quien servimos puede librarnos del horno de fuego ardiente; y de tu mano, oh rey, nos librará. Pero si no lo hace, has de saber, oh rey, que no serviremos a tus dioses ni adoraremos la estatua de oro que has levantado.</a:t>
            </a: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3000" b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Dan 3:12-18</a:t>
            </a:r>
            <a:endParaRPr lang="es-CR" sz="3000" dirty="0"/>
          </a:p>
        </p:txBody>
      </p:sp>
    </p:spTree>
    <p:extLst>
      <p:ext uri="{BB962C8B-B14F-4D97-AF65-F5344CB8AC3E}">
        <p14:creationId xmlns:p14="http://schemas.microsoft.com/office/powerpoint/2010/main" val="3998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3200" i="1" dirty="0" err="1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Sadrac</a:t>
            </a: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, </a:t>
            </a:r>
            <a:r>
              <a:rPr lang="es-CR" sz="3200" i="1" dirty="0" err="1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Mesac</a:t>
            </a: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y </a:t>
            </a:r>
            <a:r>
              <a:rPr lang="es-CR" sz="3200" i="1" dirty="0" err="1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Abed-nego</a:t>
            </a:r>
            <a:r>
              <a:rPr lang="es-CR" sz="3200" i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: Otro ejemplo del remanente </a:t>
            </a:r>
            <a:endParaRPr lang="es-CR" sz="32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021" y="4589885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dirty="0">
                <a:latin typeface="Georgia"/>
                <a:ea typeface="Calibri"/>
                <a:cs typeface="Georgia"/>
              </a:rPr>
              <a:t>La razón que ellos no arrodillaron era porque ellos entendieron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Deut</a:t>
            </a:r>
            <a:r>
              <a:rPr lang="es-CR" sz="3200" dirty="0">
                <a:latin typeface="Georgia"/>
                <a:ea typeface="Calibri"/>
                <a:cs typeface="Georgia"/>
              </a:rPr>
              <a:t> 6:4</a:t>
            </a:r>
            <a:endParaRPr lang="es-CR" sz="3200" dirty="0"/>
          </a:p>
        </p:txBody>
      </p:sp>
      <p:sp>
        <p:nvSpPr>
          <p:cNvPr id="8" name="Rectangle 7"/>
          <p:cNvSpPr/>
          <p:nvPr/>
        </p:nvSpPr>
        <p:spPr>
          <a:xfrm>
            <a:off x="36786" y="2819400"/>
            <a:ext cx="913349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Escucha, oh Israel, YHVH es nuestro Elohim, YHVH uno es.</a:t>
            </a:r>
            <a:r>
              <a:rPr lang="es-CR" sz="32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 err="1">
                <a:latin typeface="Georgia"/>
                <a:ea typeface="Calibri"/>
                <a:cs typeface="Georgia"/>
              </a:rPr>
              <a:t>Deu</a:t>
            </a:r>
            <a:r>
              <a:rPr lang="es-CR" sz="3200" b="1" dirty="0">
                <a:latin typeface="Georgia"/>
                <a:ea typeface="Calibri"/>
                <a:cs typeface="Georgia"/>
              </a:rPr>
              <a:t> 6:4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222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2400"/>
            <a:ext cx="9144000" cy="755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40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La historia que repite</a:t>
            </a:r>
            <a:endParaRPr lang="es-CR" sz="4000" dirty="0">
              <a:solidFill>
                <a:srgbClr val="FFFF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54443"/>
            <a:ext cx="9144000" cy="5719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Además engaña a los que moran en la tierra a causa de las señales que se le concedió hacer en presencia de la bestia, diciendo a los moradores de la tierra que hagan una imagen de la bestia que tenía* la herida de la espada y que ha vuelto a vivir. Se le concedió dar aliento a la imagen de la bestia, para que la imagen de la bestia también hablara e hiciera </a:t>
            </a:r>
            <a:r>
              <a:rPr lang="es-CR" sz="32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dar muerte a todos los que no adoran la imagen de la bestia</a:t>
            </a:r>
            <a:r>
              <a:rPr lang="es-CR" sz="3200" i="1" dirty="0">
                <a:latin typeface="Georgia"/>
                <a:ea typeface="Calibri"/>
                <a:cs typeface="Georgia"/>
              </a:rPr>
              <a:t>.</a:t>
            </a:r>
            <a:r>
              <a:rPr lang="es-CR" sz="3200" dirty="0">
                <a:latin typeface="Georgia"/>
                <a:ea typeface="Calibri"/>
                <a:cs typeface="Georgia"/>
              </a:rPr>
              <a:t>  </a:t>
            </a:r>
            <a:endParaRPr lang="es-CR" sz="3200" dirty="0" smtClean="0">
              <a:latin typeface="Georgia"/>
              <a:ea typeface="Calibri"/>
              <a:cs typeface="Georgia"/>
            </a:endParaRPr>
          </a:p>
          <a:p>
            <a:pPr algn="ctr">
              <a:lnSpc>
                <a:spcPct val="115000"/>
              </a:lnSpc>
            </a:pPr>
            <a:r>
              <a:rPr lang="es-CR" sz="3200" b="1" dirty="0" err="1" smtClean="0">
                <a:latin typeface="Georgia"/>
                <a:ea typeface="Calibri"/>
                <a:cs typeface="Georgia"/>
              </a:rPr>
              <a:t>Apoc</a:t>
            </a:r>
            <a:r>
              <a:rPr lang="es-CR" sz="3200" b="1" dirty="0" smtClean="0">
                <a:latin typeface="Georgia"/>
                <a:ea typeface="Calibri"/>
                <a:cs typeface="Georgia"/>
              </a:rPr>
              <a:t> 13:14-15 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(muy parecido Dan 3)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686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8393" y="1066800"/>
            <a:ext cx="914400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'Sea cambiado su corazón de hombre, y séale dado corazón de bestia, y pasen sobre él siete tiempos.</a:t>
            </a:r>
            <a:r>
              <a:rPr lang="es-CR" sz="32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>
                <a:latin typeface="Georgia"/>
                <a:ea typeface="Calibri"/>
                <a:cs typeface="Georgia"/>
              </a:rPr>
              <a:t>Dan 4:16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352800"/>
            <a:ext cx="9107214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>
                <a:latin typeface="Georgia"/>
                <a:ea typeface="Calibri"/>
                <a:cs typeface="Georgia"/>
              </a:rPr>
              <a:t>Nabucodonosor  no sólo tuvo una imagen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erigida en adoración de el </a:t>
            </a:r>
            <a:r>
              <a:rPr lang="es-CR" sz="3200" dirty="0">
                <a:latin typeface="Georgia"/>
                <a:ea typeface="Calibri"/>
                <a:cs typeface="Georgia"/>
              </a:rPr>
              <a:t>pero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fue transformado en </a:t>
            </a:r>
            <a:r>
              <a:rPr lang="es-CR" sz="3200" dirty="0">
                <a:latin typeface="Georgia"/>
                <a:ea typeface="Calibri"/>
                <a:cs typeface="Georgia"/>
              </a:rPr>
              <a:t>una bestia por 7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años</a:t>
            </a:r>
            <a:endParaRPr lang="es-CR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80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7200"/>
            <a:ext cx="9144000" cy="175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Nabucodonosor = el </a:t>
            </a:r>
            <a:r>
              <a:rPr lang="es-CR" sz="3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rey de Babilonia </a:t>
            </a:r>
            <a:r>
              <a:rPr lang="es-CR" sz="32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= la cabeza </a:t>
            </a:r>
            <a:r>
              <a:rPr lang="es-CR" sz="3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de oro de la </a:t>
            </a:r>
            <a:r>
              <a:rPr lang="es-CR" sz="32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estatua es </a:t>
            </a:r>
            <a:r>
              <a:rPr lang="es-CR" sz="3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tipo y sombra del Anti Mesías </a:t>
            </a:r>
            <a:endParaRPr lang="es-CR" sz="3200" b="1" dirty="0">
              <a:solidFill>
                <a:srgbClr val="FFFF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362200"/>
            <a:ext cx="9144000" cy="175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 smtClean="0">
                <a:latin typeface="Georgia"/>
                <a:ea typeface="Calibri"/>
                <a:cs typeface="Georgia"/>
              </a:rPr>
              <a:t>y si Babilonia esta relacionado con el </a:t>
            </a:r>
            <a:r>
              <a:rPr lang="es-CR" sz="3200" dirty="0">
                <a:latin typeface="Georgia"/>
                <a:ea typeface="Calibri"/>
                <a:cs typeface="Georgia"/>
              </a:rPr>
              <a:t>Anti Mesías debemos ver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los </a:t>
            </a:r>
            <a:r>
              <a:rPr lang="es-CR" sz="3200" dirty="0">
                <a:latin typeface="Georgia"/>
                <a:ea typeface="Calibri"/>
                <a:cs typeface="Georgia"/>
              </a:rPr>
              <a:t>atributos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de Babilonia en </a:t>
            </a:r>
            <a:r>
              <a:rPr lang="es-CR" sz="3200" dirty="0">
                <a:latin typeface="Georgia"/>
                <a:ea typeface="Calibri"/>
                <a:cs typeface="Georgia"/>
              </a:rPr>
              <a:t>el Anti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Mesías cuando llega 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99496" y="4375791"/>
            <a:ext cx="63450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R" sz="3200" dirty="0" smtClean="0"/>
              <a:t>Babel = Babilonia  = confusión y mezcla  </a:t>
            </a:r>
            <a:endParaRPr lang="es-CR" sz="3200" dirty="0"/>
          </a:p>
        </p:txBody>
      </p:sp>
      <p:sp>
        <p:nvSpPr>
          <p:cNvPr id="6" name="Rectangle 5"/>
          <p:cNvSpPr/>
          <p:nvPr/>
        </p:nvSpPr>
        <p:spPr>
          <a:xfrm>
            <a:off x="-2" y="5334000"/>
            <a:ext cx="91440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>
                <a:latin typeface="Georgia"/>
                <a:ea typeface="Calibri"/>
                <a:cs typeface="Georgia"/>
              </a:rPr>
              <a:t>Mi punto es que Nabucodonosor nos da el patrón del Anti Mesías en los últimos tiempos  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917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03" y="33107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4800" dirty="0">
                <a:solidFill>
                  <a:srgbClr val="FFFF00"/>
                </a:solidFill>
              </a:rPr>
              <a:t>La elección es lo nuestro</a:t>
            </a:r>
            <a:endParaRPr lang="es-CR" sz="2800" dirty="0">
              <a:latin typeface="Georg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55" y="1600200"/>
            <a:ext cx="9144000" cy="4020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CR" sz="3200" dirty="0">
                <a:latin typeface="Georgia"/>
                <a:ea typeface="Calibri"/>
                <a:cs typeface="Georgia"/>
              </a:rPr>
              <a:t>Después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Sadrac</a:t>
            </a:r>
            <a:r>
              <a:rPr lang="es-CR" sz="3200" dirty="0">
                <a:latin typeface="Georgia"/>
                <a:ea typeface="Calibri"/>
                <a:cs typeface="Georgia"/>
              </a:rPr>
              <a:t>,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dirty="0">
                <a:latin typeface="Georgia"/>
                <a:ea typeface="Calibri"/>
                <a:cs typeface="Georgia"/>
              </a:rPr>
              <a:t> y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dirty="0">
                <a:latin typeface="Georgia"/>
                <a:ea typeface="Calibri"/>
                <a:cs typeface="Georgia"/>
              </a:rPr>
              <a:t> fueron tirados en el fuego Nabucodonosor vio un cuarto hombre y lo reconoció como el hijo de YHVH pero en el próximo capítulo Nabucodonosor anda admirando todas las gran cosas que ha hecho y fue este momento que su corazón fue cambiado en una bestia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587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990600"/>
            <a:ext cx="9144000" cy="454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</a:t>
            </a:r>
            <a:r>
              <a:rPr lang="es-CR" sz="32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n </a:t>
            </a:r>
            <a:r>
              <a:rPr lang="es-CR" sz="3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Nabucodonosor nosotros vemos una predisposición </a:t>
            </a:r>
            <a:r>
              <a:rPr lang="es-CR" sz="32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mezclada</a:t>
            </a:r>
          </a:p>
          <a:p>
            <a:pPr>
              <a:lnSpc>
                <a:spcPct val="115000"/>
              </a:lnSpc>
            </a:pPr>
            <a:endParaRPr lang="es-CR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200" dirty="0" smtClean="0">
                <a:latin typeface="Georgia"/>
                <a:ea typeface="Calibri"/>
                <a:cs typeface="Georgia"/>
              </a:rPr>
              <a:t>●En un </a:t>
            </a:r>
            <a:r>
              <a:rPr lang="es-CR" sz="3200" dirty="0">
                <a:latin typeface="Georgia"/>
                <a:ea typeface="Calibri"/>
                <a:cs typeface="Georgia"/>
              </a:rPr>
              <a:t>momento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el </a:t>
            </a:r>
            <a:r>
              <a:rPr lang="es-CR" sz="3200" dirty="0">
                <a:latin typeface="Georgia"/>
                <a:ea typeface="Calibri"/>
                <a:cs typeface="Georgia"/>
              </a:rPr>
              <a:t>reconoce al Dios de Abraham Isaac y Jacob como El Único Dios pero en el momento siguiente él se reconoció así mismo como Dios</a:t>
            </a:r>
            <a:endParaRPr lang="es-CR" sz="3200" dirty="0">
              <a:latin typeface="Calibri"/>
              <a:ea typeface="Calibri"/>
              <a:cs typeface="Times New Roman"/>
            </a:endParaRPr>
          </a:p>
          <a:p>
            <a:endParaRPr lang="es-CR" sz="32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74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4507" y="304800"/>
            <a:ext cx="8610600" cy="755079"/>
          </a:xfrm>
          <a:prstGeom prst="rect">
            <a:avLst/>
          </a:prstGeom>
          <a:gradFill>
            <a:gsLst>
              <a:gs pos="68000">
                <a:schemeClr val="accent6">
                  <a:shade val="85000"/>
                  <a:alpha val="77000"/>
                  <a:lumMod val="54000"/>
                </a:schemeClr>
              </a:gs>
              <a:gs pos="100000">
                <a:schemeClr val="accent6">
                  <a:tint val="90000"/>
                  <a:alpha val="100000"/>
                  <a:satMod val="20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40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Predisposición mezclada</a:t>
            </a:r>
            <a:endParaRPr lang="es-CR" sz="4000" dirty="0">
              <a:solidFill>
                <a:srgbClr val="FFFF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393" y="1059879"/>
            <a:ext cx="9144000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dirty="0">
                <a:latin typeface="Georgia"/>
                <a:ea typeface="Calibri"/>
                <a:cs typeface="Georgia"/>
              </a:rPr>
              <a:t> </a:t>
            </a:r>
            <a:endParaRPr lang="es-CR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Babilonia representa una predisposición mezclada y en mi opinión cuando podemos identificar el Anti Mesías será alguien por fuera parecerá ser tolerante a creyentes pero por dentro él quiere destruir el </a:t>
            </a:r>
            <a:r>
              <a:rPr lang="es-CR" sz="3000" dirty="0" smtClean="0">
                <a:latin typeface="Georgia"/>
                <a:ea typeface="Calibri"/>
                <a:cs typeface="Georgia"/>
              </a:rPr>
              <a:t>remanente</a:t>
            </a:r>
            <a:endParaRPr lang="es-CR" sz="3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807" y="4091478"/>
            <a:ext cx="914400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000" dirty="0" smtClean="0">
                <a:latin typeface="Georgia"/>
                <a:ea typeface="Calibri"/>
                <a:cs typeface="Georgia"/>
              </a:rPr>
              <a:t>el </a:t>
            </a:r>
            <a:r>
              <a:rPr lang="es-CR" sz="3000" dirty="0">
                <a:latin typeface="Georgia"/>
                <a:ea typeface="Calibri"/>
                <a:cs typeface="Georgia"/>
              </a:rPr>
              <a:t>viene oponiéndose al mesías mezclando cosas diferentes juntas</a:t>
            </a:r>
            <a:endParaRPr lang="es-CR" sz="3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8393" y="5133761"/>
            <a:ext cx="9180786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esta </a:t>
            </a: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táctica comenzó en el principio en el jardín cuando pidió el enemigo a Eva “Dios de verdad </a:t>
            </a: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dijo</a:t>
            </a: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...” 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61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0"/>
            <a:ext cx="9143999" cy="27823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>
                <a:latin typeface="Georgia"/>
                <a:ea typeface="Calibri"/>
                <a:cs typeface="Georgia"/>
              </a:rPr>
              <a:t> </a:t>
            </a:r>
            <a:endParaRPr lang="es-CR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4000" dirty="0">
                <a:latin typeface="Georgia"/>
                <a:ea typeface="Calibri"/>
                <a:cs typeface="Georgia"/>
              </a:rPr>
              <a:t>El </a:t>
            </a:r>
            <a:r>
              <a:rPr lang="es-CR" sz="4000" dirty="0" smtClean="0">
                <a:latin typeface="Georgia"/>
                <a:ea typeface="Calibri"/>
                <a:cs typeface="Georgia"/>
              </a:rPr>
              <a:t>enemigo no </a:t>
            </a:r>
            <a:r>
              <a:rPr lang="es-CR" sz="4000" dirty="0">
                <a:latin typeface="Georgia"/>
                <a:ea typeface="Calibri"/>
                <a:cs typeface="Georgia"/>
              </a:rPr>
              <a:t>viene actuando como el Mesías pero viene en una manera </a:t>
            </a:r>
            <a:r>
              <a:rPr lang="es-CR" sz="4000" dirty="0" smtClean="0">
                <a:latin typeface="Georgia"/>
                <a:ea typeface="Calibri"/>
                <a:cs typeface="Georgia"/>
              </a:rPr>
              <a:t>opuesta </a:t>
            </a:r>
            <a:r>
              <a:rPr lang="es-CR" sz="4000" dirty="0" smtClean="0">
                <a:latin typeface="Georgia"/>
                <a:ea typeface="Calibri"/>
                <a:cs typeface="Georgia"/>
              </a:rPr>
              <a:t>o contra el </a:t>
            </a:r>
            <a:r>
              <a:rPr lang="es-CR" sz="4000" dirty="0">
                <a:latin typeface="Georgia"/>
                <a:ea typeface="Calibri"/>
                <a:cs typeface="Georgia"/>
              </a:rPr>
              <a:t>Mesías</a:t>
            </a:r>
            <a:endParaRPr lang="es-CR" sz="4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505200"/>
            <a:ext cx="91597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dirty="0"/>
              <a:t>El mundo tiene una predisposición babilónica y por </a:t>
            </a:r>
            <a:r>
              <a:rPr lang="es-CR" sz="3200" dirty="0" smtClean="0"/>
              <a:t>eso </a:t>
            </a:r>
            <a:r>
              <a:rPr lang="es-CR" sz="3200" dirty="0"/>
              <a:t>no pueden distinguir </a:t>
            </a:r>
            <a:r>
              <a:rPr lang="es-CR" sz="3200" dirty="0" smtClean="0"/>
              <a:t>lo </a:t>
            </a:r>
            <a:r>
              <a:rPr lang="es-CR" sz="3200" dirty="0"/>
              <a:t>santo </a:t>
            </a:r>
            <a:r>
              <a:rPr lang="es-CR" sz="3200" dirty="0" smtClean="0"/>
              <a:t>de lo profano</a:t>
            </a:r>
            <a:endParaRPr lang="es-CR" sz="3200" dirty="0"/>
          </a:p>
        </p:txBody>
      </p:sp>
      <p:sp>
        <p:nvSpPr>
          <p:cNvPr id="6" name="Rectangle 5"/>
          <p:cNvSpPr/>
          <p:nvPr/>
        </p:nvSpPr>
        <p:spPr>
          <a:xfrm>
            <a:off x="-28905" y="5029200"/>
            <a:ext cx="9172903" cy="1325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600" dirty="0" smtClean="0"/>
              <a:t>●</a:t>
            </a:r>
            <a:r>
              <a:rPr lang="es-CR" sz="3600" dirty="0" smtClean="0">
                <a:latin typeface="Georgia"/>
                <a:ea typeface="Calibri"/>
                <a:cs typeface="Georgia"/>
              </a:rPr>
              <a:t>esto </a:t>
            </a:r>
            <a:r>
              <a:rPr lang="es-CR" sz="3600" dirty="0">
                <a:latin typeface="Georgia"/>
                <a:ea typeface="Calibri"/>
                <a:cs typeface="Georgia"/>
              </a:rPr>
              <a:t>es razón de más para nosotros salir de ella</a:t>
            </a:r>
            <a:endParaRPr lang="es-CR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373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0510" y="1600200"/>
            <a:ext cx="9144000" cy="1531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42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La gran responsabilidad de los creyentes en los tiempos finales</a:t>
            </a:r>
            <a:endParaRPr lang="es-CR" sz="4200" dirty="0">
              <a:solidFill>
                <a:srgbClr val="FFFF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038600"/>
            <a:ext cx="913349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 smtClean="0">
                <a:latin typeface="Georgia"/>
                <a:ea typeface="Calibri"/>
                <a:cs typeface="Georgia"/>
              </a:rPr>
              <a:t>●nos conformarnos </a:t>
            </a:r>
            <a:r>
              <a:rPr lang="es-CR" sz="3200" dirty="0">
                <a:latin typeface="Georgia"/>
                <a:ea typeface="Calibri"/>
                <a:cs typeface="Georgia"/>
              </a:rPr>
              <a:t>a lo que la cultura dice es normal y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el no </a:t>
            </a:r>
            <a:r>
              <a:rPr lang="es-CR" sz="3200" dirty="0">
                <a:latin typeface="Georgia"/>
                <a:ea typeface="Calibri"/>
                <a:cs typeface="Georgia"/>
              </a:rPr>
              <a:t>mezclar con las actitudes y la predisposición de la cultura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80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82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Daniel 2 y el imagen que Nabucodonosor sueño  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 </a:t>
            </a:r>
            <a:endParaRPr lang="es-CR" sz="30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 smtClean="0">
                <a:latin typeface="Georgia"/>
                <a:ea typeface="Calibri"/>
                <a:cs typeface="Georgia"/>
              </a:rPr>
              <a:t>Cabeza </a:t>
            </a:r>
            <a:r>
              <a:rPr lang="es-CR" sz="3000" dirty="0">
                <a:latin typeface="Georgia"/>
                <a:ea typeface="Calibri"/>
                <a:cs typeface="Georgia"/>
              </a:rPr>
              <a:t>de oro = Imperio Babilonia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Tórax y brazos de plata = Imperio Medio Persia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Vientre y sus muslos de bronce = Imperio Griego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Piernas de hierro= Imperio Romano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 </a:t>
            </a:r>
            <a:endParaRPr lang="es-CR" sz="3000" dirty="0">
              <a:latin typeface="Calibri"/>
              <a:ea typeface="Calibri"/>
              <a:cs typeface="Times New Roman"/>
            </a:endParaRPr>
          </a:p>
          <a:p>
            <a:pPr algn="ctr"/>
            <a:r>
              <a:rPr lang="es-CR" sz="4800" dirty="0" smtClean="0"/>
              <a:t> </a:t>
            </a:r>
          </a:p>
          <a:p>
            <a:pPr algn="ctr"/>
            <a:endParaRPr lang="es-CR" dirty="0"/>
          </a:p>
        </p:txBody>
      </p:sp>
      <p:sp>
        <p:nvSpPr>
          <p:cNvPr id="5" name="Rectangle 4"/>
          <p:cNvSpPr/>
          <p:nvPr/>
        </p:nvSpPr>
        <p:spPr>
          <a:xfrm>
            <a:off x="0" y="3649429"/>
            <a:ext cx="9144000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La cabeza de oro es Babilonia (la cabeza del cuerpo) “sistema del Anti Mesías”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La cabeza de los creyentes es Y’shua (la cabeza del cuerpo) “sistema del Creador</a:t>
            </a: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”</a:t>
            </a:r>
          </a:p>
          <a:p>
            <a:pPr lvl="0">
              <a:lnSpc>
                <a:spcPct val="115000"/>
              </a:lnSpc>
            </a:pP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/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Dos semillas que no están de acuerdo</a:t>
            </a:r>
            <a:r>
              <a:rPr lang="es-CR" sz="3000" b="1" dirty="0">
                <a:solidFill>
                  <a:srgbClr val="000000"/>
                </a:solidFill>
                <a:latin typeface="Georgia"/>
                <a:ea typeface="Calibri"/>
                <a:cs typeface="Georgia"/>
              </a:rPr>
              <a:t>3:15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731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3779" y="457200"/>
            <a:ext cx="8610600" cy="5715411"/>
          </a:xfrm>
          <a:prstGeom prst="rect">
            <a:avLst/>
          </a:prstGeom>
          <a:gradFill>
            <a:gsLst>
              <a:gs pos="68000">
                <a:schemeClr val="accent6">
                  <a:shade val="85000"/>
                  <a:alpha val="77000"/>
                  <a:lumMod val="54000"/>
                </a:schemeClr>
              </a:gs>
              <a:gs pos="100000">
                <a:schemeClr val="accent6">
                  <a:tint val="90000"/>
                  <a:alpha val="100000"/>
                  <a:satMod val="20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6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El llamado de Noé</a:t>
            </a:r>
            <a:endParaRPr lang="es-CR" sz="3600" dirty="0">
              <a:solidFill>
                <a:srgbClr val="FFFF00"/>
              </a:solidFill>
              <a:latin typeface="Calibri"/>
              <a:ea typeface="Calibri"/>
              <a:cs typeface="Times New Roman"/>
            </a:endParaRPr>
          </a:p>
          <a:p>
            <a:endParaRPr lang="es-CR" sz="3600" dirty="0"/>
          </a:p>
          <a:p>
            <a:r>
              <a:rPr lang="es-GT" sz="3200" dirty="0" smtClean="0"/>
              <a:t>●</a:t>
            </a:r>
            <a:r>
              <a:rPr lang="es-CR" sz="3200" dirty="0" smtClean="0">
                <a:latin typeface="Georgia"/>
              </a:rPr>
              <a:t>n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uestro </a:t>
            </a:r>
            <a:r>
              <a:rPr lang="es-CR" sz="3200" dirty="0">
                <a:latin typeface="Georgia"/>
                <a:ea typeface="Calibri"/>
                <a:cs typeface="Georgia"/>
              </a:rPr>
              <a:t>llamado es de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ser puros </a:t>
            </a:r>
            <a:r>
              <a:rPr lang="es-CR" sz="3200" dirty="0">
                <a:latin typeface="Georgia"/>
                <a:ea typeface="Calibri"/>
                <a:cs typeface="Georgia"/>
              </a:rPr>
              <a:t>en nuestra generación</a:t>
            </a:r>
            <a:r>
              <a:rPr lang="es-GT" sz="3200" dirty="0" smtClean="0"/>
              <a:t> </a:t>
            </a:r>
            <a:endParaRPr lang="es-CR" sz="3200" dirty="0"/>
          </a:p>
          <a:p>
            <a:r>
              <a:rPr lang="es-GT" sz="3200" dirty="0" smtClean="0"/>
              <a:t>● </a:t>
            </a:r>
            <a:r>
              <a:rPr lang="es-CR" sz="3200" dirty="0">
                <a:latin typeface="Georgia"/>
                <a:ea typeface="Calibri"/>
                <a:cs typeface="Georgia"/>
              </a:rPr>
              <a:t>si Noé lo hizo en su generación entonces nosotros lo podemos hacer en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la nuestra</a:t>
            </a:r>
            <a:endParaRPr lang="es-CR" sz="3200" dirty="0" smtClean="0">
              <a:latin typeface="Georgia"/>
              <a:ea typeface="Calibri"/>
              <a:cs typeface="Georgia"/>
            </a:endParaRPr>
          </a:p>
          <a:p>
            <a:r>
              <a:rPr lang="es-GT" sz="3200" dirty="0" smtClean="0"/>
              <a:t>●</a:t>
            </a:r>
            <a:r>
              <a:rPr lang="es-CR" sz="3200" dirty="0">
                <a:latin typeface="Georgia"/>
                <a:ea typeface="Calibri"/>
                <a:cs typeface="Georgia"/>
              </a:rPr>
              <a:t> el resultado del estilo de vida de Noé fue que él y su familia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“fueron sobre” la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inundación</a:t>
            </a:r>
          </a:p>
          <a:p>
            <a:r>
              <a:rPr lang="es-GT" sz="3200" dirty="0" smtClean="0">
                <a:solidFill>
                  <a:srgbClr val="FFFFFF"/>
                </a:solidFill>
              </a:rPr>
              <a:t>●</a:t>
            </a:r>
            <a:r>
              <a:rPr lang="es-CR" sz="3200" dirty="0">
                <a:latin typeface="Georgia"/>
                <a:ea typeface="Calibri"/>
                <a:cs typeface="Georgia"/>
              </a:rPr>
              <a:t> en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días </a:t>
            </a:r>
            <a:r>
              <a:rPr lang="es-CR" sz="3200" dirty="0" err="1" smtClean="0">
                <a:latin typeface="Georgia"/>
                <a:ea typeface="Calibri"/>
                <a:cs typeface="Georgia"/>
              </a:rPr>
              <a:t>benideros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  nosotros </a:t>
            </a:r>
            <a:r>
              <a:rPr lang="es-CR" sz="3200" dirty="0">
                <a:latin typeface="Georgia"/>
                <a:ea typeface="Calibri"/>
                <a:cs typeface="Georgia"/>
              </a:rPr>
              <a:t>seremos llamados para resistir la presión de las cosas que serán impuestas sobre nosotros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214220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779" y="228600"/>
            <a:ext cx="8610600" cy="5570756"/>
          </a:xfrm>
          <a:prstGeom prst="rect">
            <a:avLst/>
          </a:prstGeom>
          <a:gradFill>
            <a:gsLst>
              <a:gs pos="68000">
                <a:schemeClr val="accent6">
                  <a:shade val="85000"/>
                  <a:alpha val="77000"/>
                  <a:lumMod val="54000"/>
                </a:schemeClr>
              </a:gs>
              <a:gs pos="100000">
                <a:schemeClr val="accent6">
                  <a:tint val="90000"/>
                  <a:alpha val="100000"/>
                  <a:satMod val="20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s-CR" sz="3600" dirty="0"/>
          </a:p>
          <a:p>
            <a:r>
              <a:rPr lang="es-GT" sz="3200" dirty="0" smtClean="0"/>
              <a:t>●</a:t>
            </a:r>
            <a:r>
              <a:rPr lang="es-CR" sz="3200" dirty="0">
                <a:latin typeface="Georgia"/>
                <a:ea typeface="Calibri"/>
                <a:cs typeface="Georgia"/>
              </a:rPr>
              <a:t>nuestro testimonio debe ser como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el de </a:t>
            </a:r>
            <a:r>
              <a:rPr lang="es-CR" sz="3200" dirty="0" err="1" smtClean="0">
                <a:latin typeface="Georgia"/>
                <a:ea typeface="Calibri"/>
                <a:cs typeface="Georgia"/>
              </a:rPr>
              <a:t>Sadrac</a:t>
            </a:r>
            <a:r>
              <a:rPr lang="es-CR" sz="3200" dirty="0">
                <a:latin typeface="Georgia"/>
                <a:ea typeface="Calibri"/>
                <a:cs typeface="Georgia"/>
              </a:rPr>
              <a:t>,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dirty="0">
                <a:latin typeface="Georgia"/>
                <a:ea typeface="Calibri"/>
                <a:cs typeface="Georgia"/>
              </a:rPr>
              <a:t> y </a:t>
            </a:r>
            <a:r>
              <a:rPr lang="es-CR" sz="3200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dirty="0">
                <a:latin typeface="Georgia"/>
                <a:ea typeface="Calibri"/>
                <a:cs typeface="Georgia"/>
              </a:rPr>
              <a:t>: nosotros no nos inclinaremos</a:t>
            </a:r>
            <a:endParaRPr lang="es-CR" sz="3200" dirty="0"/>
          </a:p>
          <a:p>
            <a:r>
              <a:rPr lang="es-GT" sz="3200" dirty="0" smtClean="0"/>
              <a:t>● </a:t>
            </a:r>
            <a:r>
              <a:rPr lang="es-CR" sz="3200" dirty="0">
                <a:latin typeface="Georgia"/>
                <a:ea typeface="Calibri"/>
                <a:cs typeface="Georgia"/>
              </a:rPr>
              <a:t>nuestra responsabilidad es de seguir lo que el Creador ha dicho y lo hace incluso si seamos amenazados con la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muerte</a:t>
            </a:r>
          </a:p>
          <a:p>
            <a:r>
              <a:rPr lang="es-GT" sz="3200" dirty="0" smtClean="0"/>
              <a:t>●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 </a:t>
            </a:r>
            <a:r>
              <a:rPr lang="es-CR" sz="3200" dirty="0">
                <a:latin typeface="Georgia"/>
                <a:ea typeface="Calibri"/>
                <a:cs typeface="Georgia"/>
              </a:rPr>
              <a:t>Mi punto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es: </a:t>
            </a:r>
            <a:r>
              <a:rPr lang="es-CR" sz="3200" dirty="0">
                <a:latin typeface="Georgia"/>
                <a:ea typeface="Calibri"/>
                <a:cs typeface="Georgia"/>
              </a:rPr>
              <a:t>los tres hebreos glorificaron YHVH cuando ellos no se sometieron a la presión que les fue aplicado y fue guardados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y salvados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254058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i="1" dirty="0">
                <a:latin typeface="Georgia"/>
                <a:ea typeface="Calibri"/>
                <a:cs typeface="Georgia"/>
              </a:rPr>
              <a:t>Pero estos tres hombres,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Sadrac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y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cayeron, atados, en medio del horno de fuego ardiente. Entonces el rey Nabucodonosor se espantó, y levantándose apresuradamente preguntó a sus altos oficiales: ¿No eran tres los hombres que echamos atados en medio del fuego? Ellos respondieron y dijeron al rey: Ciertamente, oh rey. El rey respondió y dijo: ¡Mirad! Veo a cuatro hombres sueltos que se pasean en medio del fuego sin sufrir daño alguno, y el aspecto del cuarto es semejante al hijo de Dios.</a:t>
            </a:r>
            <a:r>
              <a:rPr lang="es-CR" sz="3200" dirty="0"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>
                <a:latin typeface="Georgia"/>
                <a:ea typeface="Calibri"/>
                <a:cs typeface="Georgia"/>
              </a:rPr>
              <a:t>Dan 3:23-25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902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uxtable" pitchFamily="2" charset="0"/>
              </a:rPr>
              <a:t>Cosas digno para notar</a:t>
            </a:r>
            <a:endParaRPr lang="es-CR" sz="3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uxtable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838200"/>
            <a:ext cx="9144000" cy="1651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●</a:t>
            </a: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entraron </a:t>
            </a: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el horno de fuego atados y una vez que en el fuego ellos fueron aflojados y salieron aflojado y sin el olor de humo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28" y="2511539"/>
            <a:ext cx="9144000" cy="1651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● </a:t>
            </a: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notamos que entraron el horno de fuego atados y una vez que en el fuego ellos fueron aflojados y salieron aflojado y sin el olor de humo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8" y="4162760"/>
            <a:ext cx="9144000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● </a:t>
            </a:r>
            <a:r>
              <a:rPr lang="es-CR" sz="3000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notamos </a:t>
            </a: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como ellos resistieron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1)  ellos no trataron de derrocar su trono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r>
              <a:rPr lang="es-CR" sz="30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2)  se sometieron al hecho que YHVH levantó a Nabucodonosor entendiendo que YHVH podría bajar él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732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36786" y="2590800"/>
            <a:ext cx="9144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dirty="0" smtClean="0">
                <a:latin typeface="Georgia"/>
                <a:ea typeface="Calibri"/>
                <a:cs typeface="Georgia"/>
              </a:rPr>
              <a:t>●la </a:t>
            </a:r>
            <a:r>
              <a:rPr lang="es-CR" sz="3200" dirty="0">
                <a:latin typeface="Georgia"/>
                <a:ea typeface="Calibri"/>
                <a:cs typeface="Georgia"/>
              </a:rPr>
              <a:t>resistencia de los tres hebreos le trajo gloria a YHVH y causó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que el </a:t>
            </a:r>
            <a:r>
              <a:rPr lang="es-CR" sz="3200" dirty="0">
                <a:latin typeface="Georgia"/>
                <a:ea typeface="Calibri"/>
                <a:cs typeface="Georgia"/>
              </a:rPr>
              <a:t>hombre más poderoso en la tierra diera gloria a YHVH </a:t>
            </a:r>
            <a:endParaRPr lang="es-CR" sz="3200" dirty="0" smtClean="0">
              <a:latin typeface="Georgia"/>
              <a:ea typeface="Calibri"/>
              <a:cs typeface="Georgia"/>
            </a:endParaRPr>
          </a:p>
          <a:p>
            <a:pPr>
              <a:lnSpc>
                <a:spcPct val="115000"/>
              </a:lnSpc>
            </a:pPr>
            <a:endParaRPr lang="es-CR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s-CR" sz="3200" dirty="0" smtClean="0">
                <a:latin typeface="Georgia"/>
                <a:ea typeface="Calibri"/>
                <a:cs typeface="Georgia"/>
              </a:rPr>
              <a:t>●también </a:t>
            </a:r>
            <a:r>
              <a:rPr lang="es-CR" sz="3200" dirty="0">
                <a:latin typeface="Georgia"/>
                <a:ea typeface="Calibri"/>
                <a:cs typeface="Georgia"/>
              </a:rPr>
              <a:t>causó un encuentro entre ellos y Y’shua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276" y="838200"/>
            <a:ext cx="8763000" cy="1188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Hay </a:t>
            </a:r>
            <a:r>
              <a:rPr lang="es-CR" sz="32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tiempos </a:t>
            </a:r>
            <a:r>
              <a:rPr lang="es-CR" sz="3200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por venir en donde </a:t>
            </a:r>
            <a:r>
              <a:rPr lang="es-CR" sz="32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debemos obedecer a YHVH antes que a los hombres</a:t>
            </a:r>
            <a:endParaRPr lang="es-CR" sz="3200" dirty="0">
              <a:solidFill>
                <a:srgbClr val="FFFF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55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5973" y="1600200"/>
            <a:ext cx="8610600" cy="2460802"/>
          </a:xfrm>
          <a:prstGeom prst="rect">
            <a:avLst/>
          </a:prstGeom>
          <a:gradFill>
            <a:gsLst>
              <a:gs pos="68000">
                <a:schemeClr val="accent6">
                  <a:shade val="85000"/>
                  <a:alpha val="77000"/>
                  <a:lumMod val="54000"/>
                </a:schemeClr>
              </a:gs>
              <a:gs pos="100000">
                <a:schemeClr val="accent6">
                  <a:tint val="90000"/>
                  <a:alpha val="100000"/>
                  <a:satMod val="20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4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Cuando pases por las aguas, yo estaré contigo, y si por los ríos, no te anegarán; cuando pases por el fuego, no te quemarás, ni la llama te abrasará. </a:t>
            </a:r>
            <a:r>
              <a:rPr lang="es-CR" sz="3400" b="1" dirty="0">
                <a:solidFill>
                  <a:schemeClr val="tx1"/>
                </a:solidFill>
                <a:latin typeface="Georgia"/>
                <a:ea typeface="Calibri"/>
                <a:cs typeface="Georgia"/>
              </a:rPr>
              <a:t>Isa 43:2</a:t>
            </a:r>
            <a:endParaRPr lang="es-CR" sz="3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942" y="4572000"/>
            <a:ext cx="91479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3200" b="1" dirty="0">
                <a:latin typeface="Georgia"/>
                <a:ea typeface="Calibri"/>
                <a:cs typeface="Georgia"/>
              </a:rPr>
              <a:t>Noé pasó por las aguas y los 3 hebreos pasaron por el horno del fuego 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62485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1" y="304800"/>
            <a:ext cx="9136117" cy="195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600" b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Tenemos </a:t>
            </a:r>
            <a:r>
              <a:rPr lang="es-CR" sz="3600" b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una gran responsabilidad de caminar según las instrucciones del Creador</a:t>
            </a:r>
            <a:endParaRPr lang="es-CR" sz="3600" b="1" dirty="0" smtClean="0">
              <a:solidFill>
                <a:srgbClr val="FFFF00"/>
              </a:solidFill>
              <a:latin typeface="Georgia"/>
              <a:ea typeface="Calibri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21" y="3429000"/>
            <a:ext cx="9136116" cy="195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endParaRPr lang="es-CR" sz="3600" dirty="0" smtClean="0">
              <a:latin typeface="Georgia"/>
              <a:ea typeface="Calibri"/>
              <a:cs typeface="Georgia"/>
            </a:endParaRPr>
          </a:p>
          <a:p>
            <a:pPr>
              <a:lnSpc>
                <a:spcPct val="115000"/>
              </a:lnSpc>
            </a:pPr>
            <a:endParaRPr lang="es-CR" sz="3600" dirty="0">
              <a:latin typeface="Georgia"/>
              <a:ea typeface="Calibri"/>
              <a:cs typeface="Georgia"/>
            </a:endParaRPr>
          </a:p>
          <a:p>
            <a:pPr>
              <a:lnSpc>
                <a:spcPct val="115000"/>
              </a:lnSpc>
            </a:pPr>
            <a:endParaRPr lang="es-CR" sz="3600" dirty="0" smtClean="0">
              <a:latin typeface="Georgia"/>
              <a:ea typeface="Calibri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705" y="3619821"/>
            <a:ext cx="91124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3200" dirty="0" smtClean="0">
                <a:latin typeface="Georgia"/>
                <a:ea typeface="Calibri"/>
                <a:cs typeface="Georgia"/>
              </a:rPr>
              <a:t>Recordemos  que cuando </a:t>
            </a:r>
            <a:r>
              <a:rPr lang="es-CR" sz="3200" dirty="0">
                <a:latin typeface="Georgia"/>
                <a:ea typeface="Calibri"/>
                <a:cs typeface="Georgia"/>
              </a:rPr>
              <a:t>caminamos de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acuerdo </a:t>
            </a:r>
            <a:r>
              <a:rPr lang="es-CR" sz="3200" dirty="0">
                <a:latin typeface="Georgia"/>
                <a:ea typeface="Calibri"/>
                <a:cs typeface="Georgia"/>
              </a:rPr>
              <a:t>con la palabra podemos obtener la promesa de Isa 43:2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65169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4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i="1" dirty="0">
                <a:latin typeface="Georgia"/>
                <a:ea typeface="Calibri"/>
                <a:cs typeface="Georgia"/>
              </a:rPr>
              <a:t>No estéis unidos en yugo desigual con los incrédulos, pues ¿qué asociación tienen la justicia y la iniquidad? ¿O qué comunión la luz con las tinieblas? ¿O qué armonía tiene Mesías con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Belial</a:t>
            </a:r>
            <a:r>
              <a:rPr lang="es-CR" sz="3200" i="1" dirty="0">
                <a:latin typeface="Georgia"/>
                <a:ea typeface="Calibri"/>
                <a:cs typeface="Georgia"/>
              </a:rPr>
              <a:t>? ¿O qué tiene en común un creyente con un incrédulo? ¿O qué acuerdo tiene el templo de Dios con los ídolos? Porque nosotros somos el templo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de YHVH vivo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como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Elohim </a:t>
            </a:r>
            <a:r>
              <a:rPr lang="es-CR" sz="3200" i="1" dirty="0">
                <a:latin typeface="Georgia"/>
                <a:ea typeface="Calibri"/>
                <a:cs typeface="Georgia"/>
              </a:rPr>
              <a:t>dijo: HABITARE EN ELLOS, Y ANDARE ENTRE ELLOS; Y SERE SU DIOS, Y ELLOS SERAN MI PUEBLO. Por tanto, SALID DE EN MEDIO DE ELLOS Y APARTAOS,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2 </a:t>
            </a:r>
            <a:r>
              <a:rPr lang="es-CR" sz="3200" i="1" dirty="0" err="1" smtClean="0">
                <a:latin typeface="Georgia"/>
                <a:ea typeface="Calibri"/>
                <a:cs typeface="Georgia"/>
              </a:rPr>
              <a:t>Cor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 6:14-18</a:t>
            </a:r>
            <a:endParaRPr lang="es-CR" i="0" dirty="0" smtClean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0947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447800"/>
            <a:ext cx="8763000" cy="2311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R" sz="3200" i="1" dirty="0">
                <a:latin typeface="Georgia"/>
                <a:ea typeface="Calibri"/>
                <a:cs typeface="Georgia"/>
              </a:rPr>
              <a:t>dice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Elohim; </a:t>
            </a:r>
            <a:r>
              <a:rPr lang="es-CR" sz="3200" i="1" dirty="0">
                <a:latin typeface="Georgia"/>
                <a:ea typeface="Calibri"/>
                <a:cs typeface="Georgia"/>
              </a:rPr>
              <a:t>Y NO TOQUEIS LO INMUNDO, y yo os recibiré. Y yo seré para vosotros padre, y vosotros seréis para mí hijos e hijas, dice el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Elohim </a:t>
            </a:r>
            <a:r>
              <a:rPr lang="es-CR" sz="3200" i="1" dirty="0">
                <a:latin typeface="Georgia"/>
                <a:ea typeface="Calibri"/>
                <a:cs typeface="Georgia"/>
              </a:rPr>
              <a:t>Todopoderoso.</a:t>
            </a:r>
            <a:r>
              <a:rPr lang="es-CR" sz="3200" dirty="0"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>
                <a:latin typeface="Georgia"/>
                <a:ea typeface="Calibri"/>
                <a:cs typeface="Georgia"/>
              </a:rPr>
              <a:t>2 Co 6:14-18</a:t>
            </a:r>
            <a:endParaRPr lang="es-CR" sz="3200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394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6" y="0"/>
            <a:ext cx="91282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requisitos del remanente</a:t>
            </a:r>
            <a:endParaRPr lang="es-C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0510" y="1066800"/>
            <a:ext cx="9052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R" sz="3400" dirty="0" smtClean="0">
                <a:solidFill>
                  <a:srgbClr val="FFFF00"/>
                </a:solidFill>
              </a:rPr>
              <a:t>1) </a:t>
            </a:r>
            <a:r>
              <a:rPr lang="es-CR" sz="3600" dirty="0" smtClean="0">
                <a:latin typeface="Georgia"/>
                <a:ea typeface="Calibri"/>
                <a:cs typeface="Georgia"/>
              </a:rPr>
              <a:t>salir </a:t>
            </a:r>
            <a:r>
              <a:rPr lang="es-CR" sz="3600" dirty="0">
                <a:latin typeface="Georgia"/>
                <a:ea typeface="Calibri"/>
                <a:cs typeface="Georgia"/>
              </a:rPr>
              <a:t>de entre ellos </a:t>
            </a:r>
            <a:endParaRPr lang="es-CR" sz="34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0510" y="1713131"/>
            <a:ext cx="9052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R" sz="3400" dirty="0" smtClean="0">
                <a:solidFill>
                  <a:srgbClr val="FFFF00"/>
                </a:solidFill>
              </a:rPr>
              <a:t>2) </a:t>
            </a:r>
            <a:r>
              <a:rPr lang="es-CR" sz="3600" dirty="0">
                <a:latin typeface="Georgia"/>
                <a:ea typeface="Calibri"/>
                <a:cs typeface="Georgia"/>
              </a:rPr>
              <a:t>no toquéis lo inmundo</a:t>
            </a:r>
            <a:endParaRPr lang="es-CR" sz="3400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367290"/>
            <a:ext cx="9052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400" dirty="0" smtClean="0">
                <a:solidFill>
                  <a:srgbClr val="FFFF00"/>
                </a:solidFill>
              </a:rPr>
              <a:t>3) </a:t>
            </a:r>
            <a:r>
              <a:rPr lang="es-CR" sz="3600" dirty="0">
                <a:latin typeface="Georgia"/>
                <a:ea typeface="Calibri"/>
                <a:cs typeface="Georgia"/>
              </a:rPr>
              <a:t>no mezclar lo santo con lo </a:t>
            </a:r>
            <a:r>
              <a:rPr lang="es-CR" sz="3600" dirty="0" smtClean="0">
                <a:latin typeface="Georgia"/>
                <a:ea typeface="Calibri"/>
                <a:cs typeface="Georgia"/>
              </a:rPr>
              <a:t>profano</a:t>
            </a:r>
            <a:endParaRPr lang="es-CR" sz="3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766" y="3013621"/>
            <a:ext cx="905203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400" dirty="0" smtClean="0">
                <a:solidFill>
                  <a:srgbClr val="FFFF00"/>
                </a:solidFill>
              </a:rPr>
              <a:t>4)</a:t>
            </a:r>
            <a:r>
              <a:rPr lang="es-CR" sz="3200" dirty="0">
                <a:latin typeface="Georgia"/>
                <a:ea typeface="Calibri"/>
                <a:cs typeface="Georgia"/>
              </a:rPr>
              <a:t> tener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una </a:t>
            </a:r>
            <a:r>
              <a:rPr lang="es-CR" sz="3200" dirty="0">
                <a:latin typeface="Georgia"/>
                <a:ea typeface="Calibri"/>
                <a:cs typeface="Georgia"/>
              </a:rPr>
              <a:t>testimonia como Noé y los 3 </a:t>
            </a:r>
            <a:r>
              <a:rPr lang="es-CR" sz="3200" dirty="0" smtClean="0">
                <a:latin typeface="Georgia"/>
                <a:ea typeface="Calibri"/>
                <a:cs typeface="Georgia"/>
              </a:rPr>
              <a:t>hebreos</a:t>
            </a:r>
            <a:endParaRPr lang="es-CR" sz="32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649" y="4129358"/>
            <a:ext cx="9128234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b="1" dirty="0">
                <a:solidFill>
                  <a:srgbClr val="FFC000"/>
                </a:solidFill>
                <a:latin typeface="Georgia"/>
                <a:ea typeface="Calibri"/>
                <a:cs typeface="Georgia"/>
              </a:rPr>
              <a:t>Cuando cumplimos estos requisitos, tenemos el poder de vencer al enemigo</a:t>
            </a:r>
            <a:endParaRPr lang="es-CR" sz="3200" dirty="0">
              <a:solidFill>
                <a:srgbClr val="FFC00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8414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21021" y="2133600"/>
            <a:ext cx="9144000" cy="228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4800" dirty="0">
                <a:latin typeface="Georgia"/>
                <a:ea typeface="Calibri"/>
                <a:cs typeface="Georgia"/>
              </a:rPr>
              <a:t>Nabucodonosor </a:t>
            </a:r>
            <a:r>
              <a:rPr lang="es-CR" sz="4800" b="1" u="sng" dirty="0">
                <a:latin typeface="Georgia"/>
                <a:ea typeface="Calibri"/>
                <a:cs typeface="Georgia"/>
              </a:rPr>
              <a:t>no fue</a:t>
            </a:r>
            <a:r>
              <a:rPr lang="es-CR" sz="4800" dirty="0">
                <a:latin typeface="Georgia"/>
                <a:ea typeface="Calibri"/>
                <a:cs typeface="Georgia"/>
              </a:rPr>
              <a:t> el rey de Roma </a:t>
            </a:r>
            <a:r>
              <a:rPr lang="es-CR" sz="4800" dirty="0" smtClean="0">
                <a:latin typeface="Georgia"/>
                <a:ea typeface="Calibri"/>
                <a:cs typeface="Georgia"/>
              </a:rPr>
              <a:t>pero si </a:t>
            </a:r>
            <a:r>
              <a:rPr lang="es-CR" sz="4800" dirty="0">
                <a:latin typeface="Georgia"/>
                <a:ea typeface="Calibri"/>
                <a:cs typeface="Georgia"/>
              </a:rPr>
              <a:t>el rey de Babilonia</a:t>
            </a:r>
            <a:endParaRPr lang="es-CR" sz="4800" dirty="0">
              <a:latin typeface="Calibri"/>
              <a:ea typeface="Calibri"/>
              <a:cs typeface="Times New Roman"/>
            </a:endParaRPr>
          </a:p>
          <a:p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16377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2400"/>
            <a:ext cx="9144000" cy="2311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i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Ellos lo vencieron por medio de la sangre del Cordero y por la palabra del testimonio de ellos, y no amaron sus vidas, llegando hasta sufrir la muerte.</a:t>
            </a:r>
            <a:r>
              <a:rPr lang="es-CR" sz="3200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 smtClean="0">
                <a:latin typeface="Georgia"/>
                <a:ea typeface="Calibri"/>
                <a:cs typeface="Georgia"/>
              </a:rPr>
              <a:t>Rev 12:11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552206"/>
            <a:ext cx="9144000" cy="4305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000" b="1" dirty="0">
                <a:latin typeface="Georgia"/>
                <a:ea typeface="Calibri"/>
                <a:cs typeface="Georgia"/>
              </a:rPr>
              <a:t>Cuando caminamos con YHVH en la manera de guardar sus mandamientos nosotros evitamos las trampas del enemigo y caminamos encima poniendo nuestro calcañar en su cabeza y el beneficio más grande es somos reservados de la destrucción que vendrá al resto de los habitantes de la tierra </a:t>
            </a:r>
            <a:endParaRPr lang="es-CR" sz="3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39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52400"/>
            <a:ext cx="9144000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28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Y escribe al ángel de la iglesia en Filadelfia: "El Santo, el Verdadero, el que tiene la llave de David, el que abre y nadie cierra, y cierra y nadie abre, dice esto: 'Yo conozco tus obras. Mira, he puesto delante de ti una puerta abierta que nadie puede cerrar, porque tienes un poco de poder, </a:t>
            </a:r>
            <a:r>
              <a:rPr lang="es-CR" sz="28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has guardado </a:t>
            </a:r>
            <a:r>
              <a:rPr lang="es-CR" sz="2800" dirty="0" smtClean="0">
                <a:latin typeface="Georgia"/>
                <a:ea typeface="Calibri"/>
                <a:cs typeface="Georgia"/>
              </a:rPr>
              <a:t>(</a:t>
            </a:r>
            <a:r>
              <a:rPr lang="es-CR" sz="2800" b="1" dirty="0" err="1" smtClean="0">
                <a:latin typeface="Georgia"/>
                <a:ea typeface="Calibri"/>
                <a:cs typeface="Georgia"/>
              </a:rPr>
              <a:t>shamar</a:t>
            </a:r>
            <a:r>
              <a:rPr lang="es-CR" sz="2800" dirty="0" smtClean="0">
                <a:latin typeface="Georgia"/>
                <a:ea typeface="Calibri"/>
                <a:cs typeface="Georgia"/>
              </a:rPr>
              <a:t>) </a:t>
            </a:r>
            <a:r>
              <a:rPr lang="es-CR" sz="2800" i="1" u="sng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mi </a:t>
            </a:r>
            <a:r>
              <a:rPr lang="es-CR" sz="28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palabra</a:t>
            </a:r>
            <a:r>
              <a:rPr lang="es-CR" sz="28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(Gen-</a:t>
            </a:r>
            <a:r>
              <a:rPr lang="es-CR" sz="2800" dirty="0" err="1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Apoc</a:t>
            </a:r>
            <a:r>
              <a:rPr lang="es-CR" sz="28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)</a:t>
            </a:r>
            <a:r>
              <a:rPr lang="es-CR" sz="28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y </a:t>
            </a:r>
            <a:r>
              <a:rPr lang="es-CR" sz="28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no has negado mi nombre</a:t>
            </a:r>
            <a:r>
              <a:rPr lang="es-CR" sz="28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. 'He aquí, yo entregaré a aquellos de la sinagoga de Satanás que se dicen ser judíos y no lo son, sino que mienten; he aquí, yo haré que vengan y se postren a tus pies, y sepan que yo te he amado. </a:t>
            </a:r>
            <a:r>
              <a:rPr lang="es-CR" sz="28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'Porque has guardado la palabra</a:t>
            </a:r>
            <a:r>
              <a:rPr lang="es-CR" sz="28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de mi perseverancia, </a:t>
            </a:r>
            <a:r>
              <a:rPr lang="es-CR" sz="28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yo también te guardaré de la hora de la </a:t>
            </a:r>
            <a:r>
              <a:rPr lang="es-CR" sz="2800" b="1" dirty="0" err="1" smtClean="0">
                <a:latin typeface="Georgia"/>
                <a:ea typeface="Calibri"/>
                <a:cs typeface="Georgia"/>
              </a:rPr>
              <a:t>Apoc</a:t>
            </a:r>
            <a:r>
              <a:rPr lang="es-CR" sz="2800" b="1" dirty="0" smtClean="0">
                <a:latin typeface="Georgia"/>
                <a:ea typeface="Calibri"/>
                <a:cs typeface="Georgia"/>
              </a:rPr>
              <a:t> </a:t>
            </a:r>
            <a:r>
              <a:rPr lang="es-CR" sz="2800" b="1" dirty="0">
                <a:latin typeface="Georgia"/>
                <a:ea typeface="Calibri"/>
                <a:cs typeface="Georgia"/>
              </a:rPr>
              <a:t>3:7-10</a:t>
            </a:r>
            <a:endParaRPr lang="es-CR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733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0"/>
            <a:ext cx="9144000" cy="175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CR" sz="3200" i="1" u="sng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prueba</a:t>
            </a: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, esa hora que está por venir sobre todo el mundo para poner a prueba a los que habitan sobre la tierra.</a:t>
            </a:r>
            <a:r>
              <a:rPr lang="es-CR" sz="3200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3200" b="1" dirty="0" err="1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Apoc</a:t>
            </a:r>
            <a:r>
              <a:rPr lang="es-CR" sz="3200" b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 3:7-10</a:t>
            </a:r>
            <a:endParaRPr lang="es-CR" sz="32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10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3000" dirty="0">
                <a:solidFill>
                  <a:srgbClr val="FFFF00"/>
                </a:solidFill>
              </a:rPr>
              <a:t>Mirad que no rechacéis al que habla. Porque si aquéllos no escaparon cuando rechazaron al que </a:t>
            </a:r>
            <a:r>
              <a:rPr lang="es-CR" sz="3000" i="1" dirty="0">
                <a:solidFill>
                  <a:srgbClr val="FFFF00"/>
                </a:solidFill>
              </a:rPr>
              <a:t>les</a:t>
            </a:r>
            <a:r>
              <a:rPr lang="es-CR" sz="3000" dirty="0">
                <a:solidFill>
                  <a:srgbClr val="FFFF00"/>
                </a:solidFill>
              </a:rPr>
              <a:t> amonestó sobre la tierra, mucho menos </a:t>
            </a:r>
            <a:r>
              <a:rPr lang="es-CR" sz="3000" i="1" dirty="0">
                <a:solidFill>
                  <a:srgbClr val="FFFF00"/>
                </a:solidFill>
              </a:rPr>
              <a:t>escaparemos</a:t>
            </a:r>
            <a:r>
              <a:rPr lang="es-CR" sz="3000" dirty="0">
                <a:solidFill>
                  <a:srgbClr val="FFFF00"/>
                </a:solidFill>
              </a:rPr>
              <a:t> nosotros si nos apartamos de aquel que </a:t>
            </a:r>
            <a:r>
              <a:rPr lang="es-CR" sz="3000" i="1" dirty="0">
                <a:solidFill>
                  <a:srgbClr val="FFFF00"/>
                </a:solidFill>
              </a:rPr>
              <a:t>nos amonesta</a:t>
            </a:r>
            <a:r>
              <a:rPr lang="es-CR" sz="3000" dirty="0">
                <a:solidFill>
                  <a:srgbClr val="FFFF00"/>
                </a:solidFill>
              </a:rPr>
              <a:t>  desde el cielo. Su voz hizo temblar entonces la tierra, pero ahora El ha prometido, diciendo: </a:t>
            </a:r>
            <a:r>
              <a:rPr lang="es-CR" sz="3000" u="sng" dirty="0"/>
              <a:t>AUN UNA VEZ MAS, YO HARE TEMBLAR NO SOLO LA TIERRA, SINO TAMBIEN EL CIELO</a:t>
            </a:r>
            <a:r>
              <a:rPr lang="es-CR" sz="3000" dirty="0">
                <a:solidFill>
                  <a:srgbClr val="FFFF00"/>
                </a:solidFill>
              </a:rPr>
              <a:t>. Y esta </a:t>
            </a:r>
            <a:r>
              <a:rPr lang="es-CR" sz="3000" i="1" dirty="0">
                <a:solidFill>
                  <a:srgbClr val="FFFF00"/>
                </a:solidFill>
              </a:rPr>
              <a:t>expresión:</a:t>
            </a:r>
            <a:r>
              <a:rPr lang="es-CR" sz="3000" dirty="0">
                <a:solidFill>
                  <a:srgbClr val="FFFF00"/>
                </a:solidFill>
              </a:rPr>
              <a:t> </a:t>
            </a:r>
            <a:r>
              <a:rPr lang="es-CR" sz="3000" u="sng" dirty="0">
                <a:solidFill>
                  <a:srgbClr val="FFFF00"/>
                </a:solidFill>
              </a:rPr>
              <a:t>Aún, una vez más, indica la remoción de las cosas movibles, como las cosas creadas, a fin de que permanezcan las cosas que son inconmovibles</a:t>
            </a:r>
            <a:r>
              <a:rPr lang="es-CR" sz="3000" dirty="0">
                <a:solidFill>
                  <a:srgbClr val="FFFF00"/>
                </a:solidFill>
              </a:rPr>
              <a:t>. Por lo cual, puesto que recibimos un reino que es inconmovible, demostremos gratitud, mediante la cual ofrezcamos a </a:t>
            </a:r>
            <a:r>
              <a:rPr lang="es-CR" sz="3000" dirty="0" smtClean="0">
                <a:solidFill>
                  <a:srgbClr val="FFFF00"/>
                </a:solidFill>
              </a:rPr>
              <a:t>YHVH </a:t>
            </a:r>
            <a:r>
              <a:rPr lang="es-CR" sz="3000" dirty="0">
                <a:solidFill>
                  <a:srgbClr val="FFFF00"/>
                </a:solidFill>
              </a:rPr>
              <a:t>un servicio aceptable con temor y reverencia; porque nuestro </a:t>
            </a:r>
            <a:r>
              <a:rPr lang="es-CR" sz="3000" u="sng" dirty="0" smtClean="0"/>
              <a:t>YHVH </a:t>
            </a:r>
            <a:r>
              <a:rPr lang="es-CR" sz="3000" u="sng" dirty="0"/>
              <a:t>es fuego consumidor</a:t>
            </a:r>
            <a:r>
              <a:rPr lang="es-CR" sz="3000" dirty="0">
                <a:solidFill>
                  <a:srgbClr val="FFFF00"/>
                </a:solidFill>
              </a:rPr>
              <a:t>. </a:t>
            </a:r>
          </a:p>
          <a:p>
            <a:pPr algn="ctr"/>
            <a:r>
              <a:rPr lang="es-CR" sz="3000" dirty="0" err="1" smtClean="0"/>
              <a:t>Heb</a:t>
            </a:r>
            <a:r>
              <a:rPr lang="es-CR" sz="3000" dirty="0" smtClean="0"/>
              <a:t> 12:25-29</a:t>
            </a:r>
            <a:endParaRPr lang="es-CR" sz="3000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6335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49" y="9906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aska" pitchFamily="34" charset="0"/>
              </a:rPr>
              <a:t>JUICIO</a:t>
            </a:r>
            <a:endParaRPr lang="es-C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ask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49" y="2756144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presencia de </a:t>
            </a:r>
            <a:r>
              <a:rPr lang="es-C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Yahweh puede destruir y puede justificar simultáneamente</a:t>
            </a:r>
          </a:p>
        </p:txBody>
      </p:sp>
    </p:spTree>
    <p:extLst>
      <p:ext uri="{BB962C8B-B14F-4D97-AF65-F5344CB8AC3E}">
        <p14:creationId xmlns:p14="http://schemas.microsoft.com/office/powerpoint/2010/main" val="203259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85327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dirty="0"/>
              <a:t>●La inundación que levantó a Noah encima de la tierra es la misma inundación que destruyó todo más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819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dirty="0"/>
              <a:t>●El fuego que los 3 hebreos fueron lanzados </a:t>
            </a:r>
            <a:r>
              <a:rPr lang="es-CR" sz="3200" dirty="0"/>
              <a:t>f</a:t>
            </a:r>
            <a:r>
              <a:rPr lang="es-CR" sz="3200" dirty="0" smtClean="0"/>
              <a:t>ue </a:t>
            </a:r>
            <a:r>
              <a:rPr lang="es-CR" sz="3200" dirty="0"/>
              <a:t>el mismo fuego que destruyó los que los </a:t>
            </a:r>
            <a:r>
              <a:rPr lang="es-CR" sz="3200" dirty="0" smtClean="0"/>
              <a:t>lanzaron a ellos.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399121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6000" dirty="0" smtClean="0">
                <a:solidFill>
                  <a:srgbClr val="FFFF00"/>
                </a:solidFill>
              </a:rPr>
              <a:t>Permanezca </a:t>
            </a:r>
            <a:r>
              <a:rPr lang="es-CR" sz="6000" dirty="0">
                <a:solidFill>
                  <a:srgbClr val="FFFF00"/>
                </a:solidFill>
              </a:rPr>
              <a:t>el amor fraternal</a:t>
            </a:r>
            <a:r>
              <a:rPr lang="es-CR" sz="6000" dirty="0" smtClean="0">
                <a:solidFill>
                  <a:srgbClr val="FFFF00"/>
                </a:solidFill>
              </a:rPr>
              <a:t>. </a:t>
            </a:r>
            <a:r>
              <a:rPr lang="es-CR" sz="6000" b="1" dirty="0" err="1"/>
              <a:t>Heb</a:t>
            </a:r>
            <a:r>
              <a:rPr lang="es-CR" sz="6000" b="1" dirty="0"/>
              <a:t> 13:1</a:t>
            </a:r>
            <a:r>
              <a:rPr lang="es-CR" sz="6000" dirty="0" smtClean="0">
                <a:solidFill>
                  <a:srgbClr val="FFFF00"/>
                </a:solidFill>
              </a:rPr>
              <a:t> </a:t>
            </a:r>
            <a:endParaRPr lang="es-CR" sz="60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4384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 smtClean="0"/>
              <a:t>●cuando </a:t>
            </a:r>
            <a:r>
              <a:rPr lang="es-CR" sz="3200" b="1" dirty="0"/>
              <a:t>la tierra y el cielo son sacudidos para quitar las cosas que no son dignas pararse lo que se queda es amor fraternal</a:t>
            </a:r>
            <a:endParaRPr lang="es-CR" sz="3200" dirty="0"/>
          </a:p>
        </p:txBody>
      </p:sp>
      <p:sp>
        <p:nvSpPr>
          <p:cNvPr id="4" name="Rectangle 3"/>
          <p:cNvSpPr/>
          <p:nvPr/>
        </p:nvSpPr>
        <p:spPr>
          <a:xfrm>
            <a:off x="0" y="4022189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 smtClean="0"/>
              <a:t>●la palabra permanezca = </a:t>
            </a:r>
            <a:r>
              <a:rPr lang="es-CR" sz="3200" dirty="0" smtClean="0"/>
              <a:t>quedarse</a:t>
            </a:r>
            <a:r>
              <a:rPr lang="es-CR" sz="3200" i="1" dirty="0" smtClean="0"/>
              <a:t> </a:t>
            </a:r>
            <a:r>
              <a:rPr lang="es-CR" sz="3200" dirty="0" smtClean="0"/>
              <a:t>perdurable </a:t>
            </a:r>
            <a:r>
              <a:rPr lang="es-CR" sz="3200" dirty="0"/>
              <a:t>perseverar</a:t>
            </a:r>
          </a:p>
        </p:txBody>
      </p:sp>
      <p:sp>
        <p:nvSpPr>
          <p:cNvPr id="5" name="Rectangle 4"/>
          <p:cNvSpPr/>
          <p:nvPr/>
        </p:nvSpPr>
        <p:spPr>
          <a:xfrm>
            <a:off x="-13138" y="5879812"/>
            <a:ext cx="91571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/>
              <a:t>φιλαδελφία</a:t>
            </a:r>
            <a:r>
              <a:rPr lang="es-ES" sz="3200" dirty="0"/>
              <a:t> </a:t>
            </a:r>
            <a:r>
              <a:rPr lang="es-GT" sz="3200" b="1" dirty="0" err="1"/>
              <a:t>filadelfía</a:t>
            </a:r>
            <a:r>
              <a:rPr lang="es-ES" sz="3200" dirty="0"/>
              <a:t>; de </a:t>
            </a:r>
            <a:r>
              <a:rPr lang="es-ES" sz="3200" i="1" dirty="0"/>
              <a:t>G5361; afecto fraternal</a:t>
            </a:r>
            <a:r>
              <a:rPr lang="es-ES" sz="3200" dirty="0"/>
              <a:t>:</a:t>
            </a:r>
            <a:endParaRPr lang="es-CR" sz="3200" dirty="0"/>
          </a:p>
        </p:txBody>
      </p:sp>
      <p:sp>
        <p:nvSpPr>
          <p:cNvPr id="6" name="Rectangle 5"/>
          <p:cNvSpPr/>
          <p:nvPr/>
        </p:nvSpPr>
        <p:spPr>
          <a:xfrm>
            <a:off x="-13138" y="50540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 smtClean="0"/>
              <a:t>●la palabra para amor fraternal es </a:t>
            </a:r>
            <a:endParaRPr lang="es-CR" sz="3200" dirty="0"/>
          </a:p>
        </p:txBody>
      </p:sp>
    </p:spTree>
    <p:extLst>
      <p:ext uri="{BB962C8B-B14F-4D97-AF65-F5344CB8AC3E}">
        <p14:creationId xmlns:p14="http://schemas.microsoft.com/office/powerpoint/2010/main" val="19333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>
                <a:solidFill>
                  <a:srgbClr val="FFFF00"/>
                </a:solidFill>
              </a:rPr>
              <a:t>cuando el sacudir viene a quitar esas cosas indignas lo que encontramos </a:t>
            </a:r>
            <a:r>
              <a:rPr lang="es-CR" sz="3200" b="1" dirty="0" err="1" smtClean="0">
                <a:solidFill>
                  <a:srgbClr val="FFFF00"/>
                </a:solidFill>
              </a:rPr>
              <a:t>depie</a:t>
            </a:r>
            <a:r>
              <a:rPr lang="es-CR" sz="3200" b="1" dirty="0" smtClean="0">
                <a:solidFill>
                  <a:srgbClr val="FFFF00"/>
                </a:solidFill>
              </a:rPr>
              <a:t> es </a:t>
            </a:r>
            <a:r>
              <a:rPr lang="es-CR" sz="3200" b="1" dirty="0">
                <a:solidFill>
                  <a:srgbClr val="FFFF00"/>
                </a:solidFill>
              </a:rPr>
              <a:t>Filadelfia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2209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/>
              <a:t>la congregación que cumplió Su palabra y no negó su autoridad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74004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b="1" dirty="0"/>
              <a:t>el </a:t>
            </a:r>
            <a:r>
              <a:rPr lang="es-CR" sz="3200" b="1" dirty="0" smtClean="0"/>
              <a:t>autor </a:t>
            </a:r>
            <a:r>
              <a:rPr lang="es-CR" sz="3200" b="1" dirty="0"/>
              <a:t>de hebreos nos dice que los que tienen el amor fraternal y cumplen su </a:t>
            </a:r>
            <a:r>
              <a:rPr lang="es-CR" sz="3200" b="1" dirty="0" smtClean="0"/>
              <a:t>palabra y no niegan su autoridad, </a:t>
            </a:r>
            <a:r>
              <a:rPr lang="es-CR" sz="3200" b="1" dirty="0"/>
              <a:t>ellos </a:t>
            </a:r>
            <a:r>
              <a:rPr lang="es-CR" sz="3200" b="1" dirty="0" smtClean="0"/>
              <a:t>van a permanecer después </a:t>
            </a:r>
            <a:r>
              <a:rPr lang="es-CR" sz="3200" b="1" dirty="0"/>
              <a:t>el sacudir</a:t>
            </a:r>
          </a:p>
        </p:txBody>
      </p:sp>
    </p:spTree>
    <p:extLst>
      <p:ext uri="{BB962C8B-B14F-4D97-AF65-F5344CB8AC3E}">
        <p14:creationId xmlns:p14="http://schemas.microsoft.com/office/powerpoint/2010/main" val="327390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5911" y="1138780"/>
            <a:ext cx="66083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R" dirty="0" smtClean="0">
              <a:solidFill>
                <a:schemeClr val="bg1"/>
              </a:solidFill>
            </a:endParaRPr>
          </a:p>
          <a:p>
            <a:pPr algn="ctr"/>
            <a:r>
              <a:rPr lang="es-CR" sz="3400" dirty="0" smtClean="0">
                <a:ln>
                  <a:solidFill>
                    <a:srgbClr val="FFFF00">
                      <a:alpha val="22000"/>
                    </a:srgbClr>
                  </a:solidFill>
                </a:ln>
                <a:solidFill>
                  <a:schemeClr val="bg1"/>
                </a:solidFill>
                <a:latin typeface="Papyrus" pitchFamily="66" charset="0"/>
              </a:rPr>
              <a:t>El </a:t>
            </a:r>
            <a:r>
              <a:rPr lang="es-CR" sz="3400" dirty="0">
                <a:ln>
                  <a:solidFill>
                    <a:srgbClr val="FFFF00">
                      <a:alpha val="22000"/>
                    </a:srgbClr>
                  </a:solidFill>
                </a:ln>
                <a:solidFill>
                  <a:schemeClr val="bg1"/>
                </a:solidFill>
                <a:latin typeface="Papyrus" pitchFamily="66" charset="0"/>
              </a:rPr>
              <a:t>Ministerio de Vida </a:t>
            </a:r>
            <a:r>
              <a:rPr lang="es-CR" sz="3400" dirty="0" smtClean="0">
                <a:ln>
                  <a:solidFill>
                    <a:srgbClr val="FFFF00">
                      <a:alpha val="22000"/>
                    </a:srgbClr>
                  </a:solidFill>
                </a:ln>
                <a:solidFill>
                  <a:schemeClr val="bg1"/>
                </a:solidFill>
                <a:latin typeface="Papyrus" pitchFamily="66" charset="0"/>
              </a:rPr>
              <a:t>Crucificada</a:t>
            </a:r>
            <a:endParaRPr lang="es-CR" sz="3400" b="1" dirty="0">
              <a:ln>
                <a:solidFill>
                  <a:srgbClr val="FFFF00">
                    <a:alpha val="22000"/>
                  </a:srgbClr>
                </a:solidFill>
              </a:ln>
              <a:gradFill>
                <a:gsLst>
                  <a:gs pos="0">
                    <a:schemeClr val="tx1"/>
                  </a:gs>
                  <a:gs pos="79000">
                    <a:schemeClr val="bg1">
                      <a:tint val="100000"/>
                      <a:shade val="90000"/>
                      <a:lumMod val="0"/>
                    </a:schemeClr>
                  </a:gs>
                  <a:gs pos="100000">
                    <a:schemeClr val="bg1">
                      <a:tint val="100000"/>
                      <a:shade val="80000"/>
                      <a:alpha val="100000"/>
                    </a:schemeClr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itchFamily="66" charset="0"/>
              <a:cs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054663"/>
            <a:ext cx="1373297" cy="1492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71" y="1054663"/>
            <a:ext cx="916139" cy="1492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2939446" y="1897986"/>
            <a:ext cx="50100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800" b="1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Restaurando lo que fue perdido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9625" y="3021007"/>
            <a:ext cx="68199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000" b="1" spc="300" dirty="0" smtClean="0">
                <a:solidFill>
                  <a:srgbClr val="FFC000"/>
                </a:solidFill>
                <a:latin typeface="Georgia" pitchFamily="18" charset="0"/>
              </a:rPr>
              <a:t>www.crucifiedlifemin.com</a:t>
            </a:r>
            <a:endParaRPr lang="es-CR" sz="3000" b="1" spc="300" dirty="0">
              <a:solidFill>
                <a:srgbClr val="FFC00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322106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eva Std Cond" pitchFamily="34" charset="0"/>
              </a:rPr>
              <a:t>___________________________________</a:t>
            </a:r>
            <a:endParaRPr lang="es-C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ueva Std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8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9924" y="0"/>
            <a:ext cx="9144000" cy="6851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Tú, oh rey, tuviste una visión, y he aquí, había una gran estatua; esa estatua era enorme y su brillo extraordinario; estaba en pie delante de ti y su aspecto era terrible. La cabeza de esta estatua era de oro puro, su pecho y sus brazos de plata, y su vientre y sus muslos de bronce, sus piernas de hierro, sus pies en parte de hierro y en parte de barro. Estuviste mirando hasta que una piedra fue cortada sin ayuda de manos, y golpeó la estatua en sus pies de hierro y de barro, y los desmenuzó. Entonces fueron desmenuzados, todos a la vez, </a:t>
            </a:r>
            <a:r>
              <a:rPr lang="es-CR" sz="3200" b="1" dirty="0" smtClean="0">
                <a:latin typeface="Georgia"/>
                <a:ea typeface="Calibri"/>
                <a:cs typeface="Georgia"/>
              </a:rPr>
              <a:t>Dan 2:31-35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272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28179"/>
            <a:ext cx="8763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3200" i="1" dirty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el hierro, el barro, el bronce, la plata y el oro; quedaron como el tamo de las eras en verano, y el viento se los llevó sin que quedara rastro alguno de ellos. Y la piedra que había golpeado la estatua se convirtió en un gran monte que llenó toda la tierra</a:t>
            </a:r>
            <a:r>
              <a:rPr lang="es-CR" sz="3200" i="1" dirty="0" smtClean="0">
                <a:solidFill>
                  <a:srgbClr val="FFFF00"/>
                </a:solidFill>
                <a:latin typeface="Georgia"/>
                <a:ea typeface="Calibri"/>
                <a:cs typeface="Georgia"/>
              </a:rPr>
              <a:t>. </a:t>
            </a:r>
            <a:r>
              <a:rPr lang="es-CR" sz="3200" b="1" dirty="0">
                <a:latin typeface="Georgia"/>
                <a:ea typeface="Calibri"/>
                <a:cs typeface="Georgia"/>
              </a:rPr>
              <a:t>Dan 2:31-35</a:t>
            </a:r>
            <a:endParaRPr lang="es-CR" sz="3200" dirty="0">
              <a:latin typeface="Calibri"/>
              <a:ea typeface="Calibri"/>
              <a:cs typeface="Times New Roman"/>
            </a:endParaRP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4422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628" y="0"/>
            <a:ext cx="9144000" cy="6960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000" i="1" dirty="0" smtClean="0">
                <a:latin typeface="Georgia"/>
                <a:ea typeface="Calibri"/>
                <a:cs typeface="Georgia"/>
              </a:rPr>
              <a:t>El </a:t>
            </a:r>
            <a:r>
              <a:rPr lang="es-CR" sz="3000" i="1" dirty="0">
                <a:latin typeface="Georgia"/>
                <a:ea typeface="Calibri"/>
                <a:cs typeface="Georgia"/>
              </a:rPr>
              <a:t>rey Nabucodonosor hizo una estatua de oro, la altura de la cual era de sesenta codos, su anchura de seis codos: </a:t>
            </a:r>
            <a:r>
              <a:rPr lang="es-CR" sz="3000" i="1" dirty="0" smtClean="0">
                <a:latin typeface="Georgia"/>
                <a:ea typeface="Calibri"/>
                <a:cs typeface="Georgia"/>
              </a:rPr>
              <a:t>levantándola </a:t>
            </a:r>
            <a:r>
              <a:rPr lang="es-CR" sz="3000" i="1" dirty="0">
                <a:latin typeface="Georgia"/>
                <a:ea typeface="Calibri"/>
                <a:cs typeface="Georgia"/>
              </a:rPr>
              <a:t>en el campo de Dura, en la provincia de Babilonia. Y envió el rey Nabucodonosor á juntar los grandes, los asistentes y capitanes, oidores, receptores, los del consejo, presidentes, y á todos los gobernadores de las provincias, para que viniesen á la dedicación de la estatua que el rey Nabucodonosor había levantado. Fueron pues reunidos los grandes, los asistentes y capitanes, los oidores, receptores, los del consejo, los presidentes, y todos los gobernadores de las provincias, á la dedicación de la estatua </a:t>
            </a:r>
            <a:r>
              <a:rPr lang="es-CR" sz="3000" b="1" i="1" dirty="0">
                <a:latin typeface="Georgia"/>
                <a:ea typeface="Calibri"/>
                <a:cs typeface="Georgia"/>
              </a:rPr>
              <a:t>Dan </a:t>
            </a:r>
            <a:r>
              <a:rPr lang="es-CR" sz="3000" b="1" i="1" dirty="0" smtClean="0">
                <a:latin typeface="Georgia"/>
                <a:ea typeface="Calibri"/>
                <a:cs typeface="Georgia"/>
              </a:rPr>
              <a:t>3:1-6</a:t>
            </a:r>
            <a:endParaRPr lang="es-CR" sz="3000" b="1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85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5327"/>
            <a:ext cx="9144000" cy="564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CR" sz="30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que el rey Nabucodonosor </a:t>
            </a:r>
            <a:r>
              <a:rPr lang="es-CR" sz="28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había levantado: y estaban en pie delante de la estatua que había levantado el rey Nabucodonosor. Y el pregonero pregonaba en alta voz: </a:t>
            </a:r>
            <a:r>
              <a:rPr lang="es-CR" sz="2800" i="1" dirty="0" smtClean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Mandase </a:t>
            </a:r>
            <a:r>
              <a:rPr lang="es-CR" sz="2800" i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á vosotros, oh pueblos, naciones, y lenguas, En oyendo el son de la bocina, del pífano, del tamboril, del arpa, del salterio, de la zampoña, y de todo instrumento músico, os postraréis y adoraréis la estatua de oro que el rey Nabucodonosor ha levantado: Y cualquiera que no se postrare y adorare, en la misma hora será echado dentro de un horno de fuego ardiendo.</a:t>
            </a:r>
            <a:r>
              <a:rPr lang="es-CR" sz="2800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 </a:t>
            </a:r>
            <a:r>
              <a:rPr lang="es-CR" sz="2800" b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Dan </a:t>
            </a:r>
            <a:r>
              <a:rPr lang="es-CR" sz="3200" b="1" dirty="0">
                <a:solidFill>
                  <a:srgbClr val="FFFFFF"/>
                </a:solidFill>
                <a:latin typeface="Georgia"/>
                <a:ea typeface="Calibri"/>
                <a:cs typeface="Georgia"/>
              </a:rPr>
              <a:t>3:1-6</a:t>
            </a:r>
            <a:endParaRPr lang="es-CR" sz="3000" dirty="0">
              <a:solidFill>
                <a:srgbClr val="FFFFFF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18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765" y="228600"/>
            <a:ext cx="9144000" cy="3586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s-CR" sz="4000" b="1" dirty="0">
                <a:latin typeface="Georgia"/>
                <a:ea typeface="Calibri"/>
                <a:cs typeface="Georgia"/>
              </a:rPr>
              <a:t>Nabucodonosor hizo una imagen de él mismo</a:t>
            </a:r>
            <a:r>
              <a:rPr lang="es-CR" sz="4000" dirty="0">
                <a:latin typeface="Georgia"/>
                <a:ea typeface="Calibri"/>
                <a:cs typeface="Georgia"/>
              </a:rPr>
              <a:t> </a:t>
            </a:r>
            <a:r>
              <a:rPr lang="es-CR" sz="4000" b="1" dirty="0">
                <a:latin typeface="Georgia"/>
                <a:ea typeface="Calibri"/>
                <a:cs typeface="Georgia"/>
              </a:rPr>
              <a:t>y mando los pueblos, naciones, y lenguas, en oyendo el sonido de los instrumentos para arrodillarse y adorar la imagen</a:t>
            </a:r>
            <a:endParaRPr lang="es-CR" sz="4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765" y="4390657"/>
            <a:ext cx="9115097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000" dirty="0">
                <a:latin typeface="Georgia"/>
                <a:ea typeface="Calibri"/>
                <a:cs typeface="Georgia"/>
              </a:rPr>
              <a:t>Si desobedeció el mandamiento entonces fue matado</a:t>
            </a:r>
            <a:endParaRPr lang="es-CR" sz="3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158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CR" sz="3200" i="1" dirty="0">
                <a:latin typeface="Georgia"/>
                <a:ea typeface="Calibri"/>
                <a:cs typeface="Georgia"/>
              </a:rPr>
              <a:t>Pero hay algunos judíos a quienes has puesto sobre la administración de la provincia de Babilonia, es decir,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Sadrac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y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y estos hombres, oh rey, no te hacen caso; no sirven a tus dioses ni adoran la estatua de oro que has levantado. Entonces Nabucodonosor, enojado y furioso, dio orden de traer a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Sadrac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y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i="1" dirty="0">
                <a:latin typeface="Georgia"/>
                <a:ea typeface="Calibri"/>
                <a:cs typeface="Georgia"/>
              </a:rPr>
              <a:t>; estos hombres, pues, fueron conducidos ante el rey. Habló Nabucodonosor y les dijo: ¿Es verdad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Sadrac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,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Mesac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y </a:t>
            </a:r>
            <a:r>
              <a:rPr lang="es-CR" sz="3200" i="1" dirty="0" err="1">
                <a:latin typeface="Georgia"/>
                <a:ea typeface="Calibri"/>
                <a:cs typeface="Georgia"/>
              </a:rPr>
              <a:t>Abed-nego</a:t>
            </a:r>
            <a:r>
              <a:rPr lang="es-CR" sz="3200" i="1" dirty="0">
                <a:latin typeface="Georgia"/>
                <a:ea typeface="Calibri"/>
                <a:cs typeface="Georgia"/>
              </a:rPr>
              <a:t> que no servís a mis dioses ni adoráis la estatua de oro que he levantado? </a:t>
            </a:r>
            <a:r>
              <a:rPr lang="es-CR" sz="3200" i="1" dirty="0" smtClean="0">
                <a:latin typeface="Georgia"/>
                <a:ea typeface="Calibri"/>
                <a:cs typeface="Georgia"/>
              </a:rPr>
              <a:t> Dan 3:12-18</a:t>
            </a:r>
            <a:endParaRPr lang="es-CR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894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1524</TotalTime>
  <Words>2474</Words>
  <Application>Microsoft Office PowerPoint</Application>
  <PresentationFormat>On-screen Show (4:3)</PresentationFormat>
  <Paragraphs>113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Horizon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</dc:creator>
  <cp:lastModifiedBy>JES</cp:lastModifiedBy>
  <cp:revision>95</cp:revision>
  <dcterms:created xsi:type="dcterms:W3CDTF">2012-02-28T21:53:32Z</dcterms:created>
  <dcterms:modified xsi:type="dcterms:W3CDTF">2012-10-05T01:13:40Z</dcterms:modified>
</cp:coreProperties>
</file>